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3" r:id="rId6"/>
    <p:sldId id="264" r:id="rId7"/>
  </p:sldIdLst>
  <p:sldSz cx="12192000" cy="6858000"/>
  <p:notesSz cx="6735763" cy="9866313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739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25023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120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41021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4761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78130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80539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087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9848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40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4095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1270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97376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681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798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5858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62C31-7313-4C40-8CCF-4C8EE634E1EB}" type="datetimeFigureOut">
              <a:rPr lang="lt-LT" smtClean="0"/>
              <a:t>2025-04-07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84DAF32-3B8B-48FB-A8E0-6D4380F0399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757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07067" y="1577220"/>
            <a:ext cx="7766936" cy="1646302"/>
          </a:xfrm>
        </p:spPr>
        <p:txBody>
          <a:bodyPr/>
          <a:lstStyle/>
          <a:p>
            <a:pPr algn="ctr"/>
            <a:r>
              <a:rPr lang="lt-LT" dirty="0" smtClean="0"/>
              <a:t>Vilniaus lopšelis-darželis „Atžalėlės“</a:t>
            </a: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31513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lt-LT" sz="3200" dirty="0" smtClean="0"/>
              <a:t>2024 metų finansinės veiklos ataskaita</a:t>
            </a:r>
          </a:p>
          <a:p>
            <a:pPr algn="ctr"/>
            <a:endParaRPr lang="lt-LT" sz="2400" dirty="0"/>
          </a:p>
          <a:p>
            <a:pPr algn="ctr"/>
            <a:endParaRPr lang="lt-LT" sz="2400" dirty="0" smtClean="0"/>
          </a:p>
          <a:p>
            <a:r>
              <a:rPr lang="lt-LT" sz="2400" dirty="0" smtClean="0"/>
              <a:t>Paruošė direktorė Eglė </a:t>
            </a:r>
            <a:r>
              <a:rPr lang="lt-LT" sz="2400" dirty="0" err="1" smtClean="0"/>
              <a:t>Varnienė</a:t>
            </a:r>
            <a:endParaRPr lang="lt-LT" sz="2400" dirty="0" smtClean="0"/>
          </a:p>
          <a:p>
            <a:r>
              <a:rPr lang="lt-LT" sz="2400" dirty="0" smtClean="0"/>
              <a:t>2025 m. sausio mėn.</a:t>
            </a: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1520434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2024 m. </a:t>
            </a:r>
            <a:r>
              <a:rPr lang="lt-LT" dirty="0" smtClean="0"/>
              <a:t>finansinė ataskaita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38294" y="1463040"/>
            <a:ext cx="7926735" cy="325700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lt-LT" sz="2000" dirty="0" smtClean="0"/>
          </a:p>
          <a:p>
            <a:pPr marL="0" indent="0">
              <a:buNone/>
            </a:pPr>
            <a:r>
              <a:rPr lang="lt-LT" sz="2000" b="1" dirty="0" smtClean="0"/>
              <a:t>2024 </a:t>
            </a:r>
            <a:r>
              <a:rPr lang="lt-LT" sz="2000" b="1" dirty="0" smtClean="0"/>
              <a:t>finansiniais metais </a:t>
            </a:r>
            <a:r>
              <a:rPr lang="lt-LT" sz="2000" dirty="0" smtClean="0"/>
              <a:t>daug dėmesio buvo skirta darželio aplinkos tvarkymui, užtikrinant sėkmingą įstaigos veiklą. </a:t>
            </a:r>
            <a:endParaRPr lang="lt-LT" sz="2000" dirty="0" smtClean="0"/>
          </a:p>
          <a:p>
            <a:pPr marL="0" indent="0">
              <a:buNone/>
            </a:pPr>
            <a:endParaRPr lang="lt-LT" sz="2000" b="1" dirty="0" smtClean="0"/>
          </a:p>
          <a:p>
            <a:pPr marL="0" indent="0">
              <a:buNone/>
            </a:pPr>
            <a:r>
              <a:rPr lang="lt-LT" sz="2000" b="1" dirty="0" smtClean="0"/>
              <a:t>Savivaldybės </a:t>
            </a:r>
            <a:r>
              <a:rPr lang="lt-LT" sz="2000" b="1" dirty="0" smtClean="0"/>
              <a:t>lėšomis </a:t>
            </a:r>
            <a:r>
              <a:rPr lang="lt-LT" sz="2000" dirty="0" smtClean="0"/>
              <a:t>suremontuotos elektros skydinės</a:t>
            </a:r>
            <a:r>
              <a:rPr lang="lt-LT" sz="2000" dirty="0" smtClean="0"/>
              <a:t>, įrengta riebalų gaudyklė RB-2 virtuvės nuotekoms (užterštoms riebalais) valyti, </a:t>
            </a:r>
            <a:r>
              <a:rPr lang="lt-LT" sz="2000" dirty="0"/>
              <a:t>įrengti </a:t>
            </a:r>
            <a:r>
              <a:rPr lang="lt-LT" sz="2000" dirty="0" smtClean="0"/>
              <a:t>stovai </a:t>
            </a:r>
            <a:r>
              <a:rPr lang="lt-LT" sz="2000" dirty="0"/>
              <a:t>dviračiams darželio teritorijoje </a:t>
            </a:r>
            <a:r>
              <a:rPr lang="lt-LT" sz="2000" dirty="0" smtClean="0"/>
              <a:t>bei finansuojamos komunalinės paslaugos ir darbuotojų darbo užmokestis. </a:t>
            </a:r>
          </a:p>
          <a:p>
            <a:pPr marL="0" indent="0">
              <a:buNone/>
            </a:pPr>
            <a:r>
              <a:rPr lang="lt-LT" sz="2000" dirty="0" smtClean="0"/>
              <a:t> </a:t>
            </a:r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312351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83770" y="1854926"/>
            <a:ext cx="8072847" cy="3280745"/>
          </a:xfrm>
        </p:spPr>
        <p:txBody>
          <a:bodyPr/>
          <a:lstStyle/>
          <a:p>
            <a:pPr marL="0" indent="0">
              <a:buNone/>
            </a:pPr>
            <a:r>
              <a:rPr lang="lt-LT" sz="2000" dirty="0"/>
              <a:t>Už </a:t>
            </a:r>
            <a:r>
              <a:rPr lang="lt-LT" sz="2000" dirty="0" smtClean="0"/>
              <a:t>dalinio </a:t>
            </a:r>
            <a:r>
              <a:rPr lang="lt-LT" sz="2000" b="1" dirty="0" smtClean="0"/>
              <a:t>tėvų </a:t>
            </a:r>
            <a:r>
              <a:rPr lang="lt-LT" sz="2000" b="1" dirty="0"/>
              <a:t>mokesčio ugdymui lėšas </a:t>
            </a:r>
            <a:r>
              <a:rPr lang="lt-LT" sz="2000" dirty="0"/>
              <a:t>priešmokyklinėse grupėse įrengtos interaktyvios </a:t>
            </a:r>
            <a:r>
              <a:rPr lang="lt-LT" sz="2000" dirty="0" smtClean="0"/>
              <a:t>lentos, </a:t>
            </a:r>
            <a:r>
              <a:rPr lang="lt-LT" sz="2000" dirty="0"/>
              <a:t>papildytos vaikų ugdymo erdvės </a:t>
            </a:r>
            <a:r>
              <a:rPr lang="lt-LT" sz="2000" dirty="0" err="1"/>
              <a:t>inovatyviomis</a:t>
            </a:r>
            <a:r>
              <a:rPr lang="lt-LT" sz="2000" dirty="0"/>
              <a:t> priemonėmis (tyrinėjimo ir eksperimentine įranga, edukacine mokymosi platforma „</a:t>
            </a:r>
            <a:r>
              <a:rPr lang="lt-LT" sz="2000" dirty="0" err="1"/>
              <a:t>Mozabook</a:t>
            </a:r>
            <a:r>
              <a:rPr lang="lt-LT" sz="2000" dirty="0"/>
              <a:t>“), darželio teritorijoje įrengta skaitymo erdvė su bibliotekėle, atnaujinti virtuvės baldai ir įranga. Taip pat pirkome </a:t>
            </a:r>
            <a:r>
              <a:rPr lang="lt-LT" sz="2000" dirty="0" err="1"/>
              <a:t>roletus</a:t>
            </a:r>
            <a:r>
              <a:rPr lang="lt-LT" sz="2000" dirty="0"/>
              <a:t> langams, patalynę, žaislus ir kitas ugdymo priemones į grupes, kabinetus bei sales, kanceliarines prekes ir knygas, kitą įrangą ir inventorių.  </a:t>
            </a:r>
          </a:p>
          <a:p>
            <a:endParaRPr lang="lt-LT" dirty="0"/>
          </a:p>
        </p:txBody>
      </p:sp>
      <p:sp>
        <p:nvSpPr>
          <p:cNvPr id="4" name="Pavadinima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pPr algn="ctr"/>
            <a:r>
              <a:rPr lang="lt-LT" dirty="0" smtClean="0"/>
              <a:t>2024 m. </a:t>
            </a:r>
            <a:r>
              <a:rPr lang="lt-LT" dirty="0" smtClean="0"/>
              <a:t>finansinė ataskaita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687480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888274" y="2160589"/>
            <a:ext cx="7646126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000" dirty="0"/>
              <a:t>Iš </a:t>
            </a:r>
            <a:r>
              <a:rPr lang="lt-LT" sz="2000" b="1" dirty="0"/>
              <a:t>valstybinio biudžeto </a:t>
            </a:r>
            <a:r>
              <a:rPr lang="lt-LT" sz="2000" dirty="0"/>
              <a:t>buvo finansuojami pedagogų atlyginimai, daugiau buvo skirta ugdymo priemonėms, knygoms, kanceliarinėms prekėms, kompiuterių priedams, spausdintuvui, pedagogų kvalifikacijai kelti, vaikų edukacijai, el. dienyno „Mūsų darželis“ paslaugų apmokėjimui ir kt.</a:t>
            </a:r>
          </a:p>
          <a:p>
            <a:endParaRPr lang="lt-LT" sz="2000" dirty="0"/>
          </a:p>
        </p:txBody>
      </p:sp>
      <p:sp>
        <p:nvSpPr>
          <p:cNvPr id="4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2024 m. </a:t>
            </a:r>
            <a:r>
              <a:rPr lang="lt-LT" dirty="0" smtClean="0"/>
              <a:t>finansinė ataskaita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460189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72831" y="-175382"/>
            <a:ext cx="8562460" cy="348343"/>
          </a:xfrm>
        </p:spPr>
        <p:txBody>
          <a:bodyPr>
            <a:normAutofit fontScale="90000"/>
          </a:bodyPr>
          <a:lstStyle/>
          <a:p>
            <a:pPr algn="ctr"/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/>
            </a:r>
            <a:br>
              <a:rPr lang="lt-LT" dirty="0" smtClean="0"/>
            </a:br>
            <a:r>
              <a:rPr lang="lt-LT" dirty="0" smtClean="0"/>
              <a:t>Paramos </a:t>
            </a:r>
            <a:r>
              <a:rPr lang="lt-LT" dirty="0"/>
              <a:t>fondo lėšos </a:t>
            </a:r>
            <a:r>
              <a:rPr lang="lt-LT" dirty="0" smtClean="0"/>
              <a:t>940,28</a:t>
            </a:r>
            <a:r>
              <a:rPr lang="lt-LT" b="1" dirty="0" smtClean="0"/>
              <a:t> </a:t>
            </a:r>
            <a:r>
              <a:rPr lang="lt-LT" dirty="0" err="1"/>
              <a:t>eur</a:t>
            </a:r>
            <a:r>
              <a:rPr lang="lt-LT" dirty="0"/>
              <a:t/>
            </a:r>
            <a:br>
              <a:rPr lang="lt-LT" dirty="0"/>
            </a:br>
            <a:r>
              <a:rPr lang="lt-LT" b="1" dirty="0"/>
              <a:t> </a:t>
            </a:r>
            <a:r>
              <a:rPr lang="lt-LT" dirty="0"/>
              <a:t/>
            </a:r>
            <a:br>
              <a:rPr lang="lt-LT" dirty="0"/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729271" y="1724298"/>
            <a:ext cx="9015306" cy="4395442"/>
          </a:xfrm>
        </p:spPr>
        <p:txBody>
          <a:bodyPr/>
          <a:lstStyle/>
          <a:p>
            <a:pPr marL="0" indent="0">
              <a:buNone/>
            </a:pPr>
            <a:r>
              <a:rPr lang="lt-LT" b="1" dirty="0" smtClean="0"/>
              <a:t>	2023 </a:t>
            </a:r>
            <a:r>
              <a:rPr lang="lt-LT" b="1" dirty="0"/>
              <a:t>metų </a:t>
            </a:r>
            <a:r>
              <a:rPr lang="lt-LT" b="1" dirty="0" smtClean="0"/>
              <a:t>likutis 241,61 </a:t>
            </a:r>
            <a:r>
              <a:rPr lang="lt-LT" b="1" dirty="0" err="1"/>
              <a:t>Eur</a:t>
            </a:r>
            <a:r>
              <a:rPr lang="lt-LT" b="1" dirty="0"/>
              <a:t> </a:t>
            </a:r>
            <a:r>
              <a:rPr lang="lt-LT" b="1" dirty="0" smtClean="0"/>
              <a:t>2024 </a:t>
            </a:r>
            <a:r>
              <a:rPr lang="lt-LT" b="1" dirty="0"/>
              <a:t>metais surinkta </a:t>
            </a:r>
            <a:r>
              <a:rPr lang="lt-LT" b="1" dirty="0" smtClean="0"/>
              <a:t>940,28 </a:t>
            </a:r>
            <a:r>
              <a:rPr lang="lt-LT" b="1" dirty="0" err="1"/>
              <a:t>Eur</a:t>
            </a:r>
            <a:endParaRPr lang="lt-LT" dirty="0"/>
          </a:p>
          <a:p>
            <a:pPr marL="0" indent="0" algn="ctr">
              <a:buNone/>
            </a:pPr>
            <a:r>
              <a:rPr lang="lt-LT" b="1" dirty="0" smtClean="0"/>
              <a:t>Viso:1181,89 </a:t>
            </a:r>
            <a:r>
              <a:rPr lang="lt-LT" b="1" dirty="0" err="1" smtClean="0"/>
              <a:t>Eur</a:t>
            </a:r>
            <a:endParaRPr lang="lt-LT" b="1" dirty="0" smtClean="0"/>
          </a:p>
        </p:txBody>
      </p:sp>
      <p:graphicFrame>
        <p:nvGraphicFramePr>
          <p:cNvPr id="4" name="Lentelė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531571"/>
              </p:ext>
            </p:extLst>
          </p:nvPr>
        </p:nvGraphicFramePr>
        <p:xfrm>
          <a:off x="1168656" y="2681446"/>
          <a:ext cx="8136537" cy="35451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179">
                  <a:extLst>
                    <a:ext uri="{9D8B030D-6E8A-4147-A177-3AD203B41FA5}">
                      <a16:colId xmlns:a16="http://schemas.microsoft.com/office/drawing/2014/main" val="1302066074"/>
                    </a:ext>
                  </a:extLst>
                </a:gridCol>
                <a:gridCol w="2712179">
                  <a:extLst>
                    <a:ext uri="{9D8B030D-6E8A-4147-A177-3AD203B41FA5}">
                      <a16:colId xmlns:a16="http://schemas.microsoft.com/office/drawing/2014/main" val="2128378713"/>
                    </a:ext>
                  </a:extLst>
                </a:gridCol>
                <a:gridCol w="2712179">
                  <a:extLst>
                    <a:ext uri="{9D8B030D-6E8A-4147-A177-3AD203B41FA5}">
                      <a16:colId xmlns:a16="http://schemas.microsoft.com/office/drawing/2014/main" val="4164450557"/>
                    </a:ext>
                  </a:extLst>
                </a:gridCol>
              </a:tblGrid>
              <a:tr h="441562">
                <a:tc>
                  <a:txBody>
                    <a:bodyPr/>
                    <a:lstStyle/>
                    <a:p>
                      <a:r>
                        <a:rPr lang="lt-LT" dirty="0" smtClean="0"/>
                        <a:t>Eil. </a:t>
                      </a:r>
                      <a:r>
                        <a:rPr lang="lt-LT" dirty="0" err="1" smtClean="0"/>
                        <a:t>nr.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Išlaidų pavadinimas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Suma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692623"/>
                  </a:ext>
                </a:extLst>
              </a:tr>
              <a:tr h="970021">
                <a:tc>
                  <a:txBody>
                    <a:bodyPr/>
                    <a:lstStyle/>
                    <a:p>
                      <a:r>
                        <a:rPr lang="lt-LT" dirty="0" smtClean="0"/>
                        <a:t>1.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Edukacinių</a:t>
                      </a:r>
                      <a:r>
                        <a:rPr lang="lt-LT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erdvių įstaigos koridoriuose   įrengimas. 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636,38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911548"/>
                  </a:ext>
                </a:extLst>
              </a:tr>
              <a:tr h="441562">
                <a:tc>
                  <a:txBody>
                    <a:bodyPr/>
                    <a:lstStyle/>
                    <a:p>
                      <a:r>
                        <a:rPr lang="lt-LT" dirty="0" smtClean="0"/>
                        <a:t>2.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Civilinės saugos mokymai bendruomenei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dirty="0" smtClean="0"/>
                        <a:t>499</a:t>
                      </a:r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22230"/>
                  </a:ext>
                </a:extLst>
              </a:tr>
              <a:tr h="166258">
                <a:tc>
                  <a:txBody>
                    <a:bodyPr/>
                    <a:lstStyle/>
                    <a:p>
                      <a:endParaRPr lang="lt-LT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800" dirty="0" smtClean="0"/>
                        <a:t> </a:t>
                      </a:r>
                      <a:endParaRPr lang="lt-LT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lt-LT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68488"/>
                  </a:ext>
                </a:extLst>
              </a:tr>
              <a:tr h="441562">
                <a:tc>
                  <a:txBody>
                    <a:bodyPr/>
                    <a:lstStyle/>
                    <a:p>
                      <a:r>
                        <a:rPr lang="lt-LT" dirty="0" smtClean="0"/>
                        <a:t>3.</a:t>
                      </a:r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mokesčiai</a:t>
                      </a:r>
                    </a:p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b="1" dirty="0" smtClean="0"/>
                        <a:t> </a:t>
                      </a:r>
                      <a:r>
                        <a:rPr lang="lt-LT" dirty="0" smtClean="0"/>
                        <a:t>46,51</a:t>
                      </a:r>
                    </a:p>
                    <a:p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699749"/>
                  </a:ext>
                </a:extLst>
              </a:tr>
              <a:tr h="441562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dirty="0" smtClean="0"/>
                        <a:t> Viso:</a:t>
                      </a:r>
                    </a:p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b="1" dirty="0" smtClean="0"/>
                        <a:t>1181,89</a:t>
                      </a:r>
                      <a:endParaRPr lang="lt-L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3891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7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Planai 2025 metams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77333" y="1611949"/>
            <a:ext cx="8841135" cy="42053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dirty="0" smtClean="0"/>
              <a:t>      Planuojame:</a:t>
            </a:r>
          </a:p>
          <a:p>
            <a:r>
              <a:rPr lang="lt-LT" dirty="0"/>
              <a:t>1</a:t>
            </a:r>
            <a:r>
              <a:rPr lang="lt-LT" dirty="0" smtClean="0"/>
              <a:t>. renovuoti darželio vamzdynus;</a:t>
            </a:r>
          </a:p>
          <a:p>
            <a:r>
              <a:rPr lang="lt-LT" dirty="0" smtClean="0"/>
              <a:t>2.  įrengti skaitymo </a:t>
            </a:r>
            <a:r>
              <a:rPr lang="lt-LT" dirty="0" err="1" smtClean="0"/>
              <a:t>ervdę</a:t>
            </a:r>
            <a:r>
              <a:rPr lang="lt-LT" dirty="0" smtClean="0"/>
              <a:t> darželio patalpose;</a:t>
            </a:r>
          </a:p>
          <a:p>
            <a:r>
              <a:rPr lang="lt-LT" dirty="0"/>
              <a:t>3</a:t>
            </a:r>
            <a:r>
              <a:rPr lang="lt-LT" dirty="0" smtClean="0"/>
              <a:t>. priešmokyklinėse „Drugelių“ </a:t>
            </a:r>
            <a:r>
              <a:rPr lang="lt-LT" dirty="0"/>
              <a:t>ir </a:t>
            </a:r>
            <a:r>
              <a:rPr lang="lt-LT" dirty="0" smtClean="0"/>
              <a:t>„</a:t>
            </a:r>
            <a:r>
              <a:rPr lang="lt-LT" dirty="0" err="1" smtClean="0"/>
              <a:t>Voveriukų</a:t>
            </a:r>
            <a:r>
              <a:rPr lang="lt-LT" dirty="0" smtClean="0"/>
              <a:t>“ </a:t>
            </a:r>
            <a:r>
              <a:rPr lang="lt-LT" dirty="0"/>
              <a:t>grupėse įrengti </a:t>
            </a:r>
            <a:r>
              <a:rPr lang="lt-LT" dirty="0" smtClean="0"/>
              <a:t>interaktyvias darbo vietas;</a:t>
            </a:r>
          </a:p>
          <a:p>
            <a:r>
              <a:rPr lang="lt-LT" dirty="0" smtClean="0"/>
              <a:t>4. </a:t>
            </a:r>
            <a:r>
              <a:rPr lang="lt-LT" dirty="0"/>
              <a:t>suremontuoti „Drugelių“, „Gandriukų</a:t>
            </a:r>
            <a:r>
              <a:rPr lang="lt-LT" dirty="0" smtClean="0"/>
              <a:t>“, „</a:t>
            </a:r>
            <a:r>
              <a:rPr lang="lt-LT" dirty="0" err="1"/>
              <a:t>Voveriukų</a:t>
            </a:r>
            <a:r>
              <a:rPr lang="lt-LT" dirty="0"/>
              <a:t>“ ir „Meškiukų“ grupių rūbinėles</a:t>
            </a:r>
            <a:r>
              <a:rPr lang="lt-LT" dirty="0" smtClean="0"/>
              <a:t>;</a:t>
            </a:r>
          </a:p>
          <a:p>
            <a:r>
              <a:rPr lang="lt-LT" dirty="0" smtClean="0"/>
              <a:t>5. suremontuoti „Gėlyčių“ grupę (poilsio kambarį, žaidimų kambarį ir rūbinėlę).</a:t>
            </a:r>
          </a:p>
          <a:p>
            <a:endParaRPr lang="lt-LT" dirty="0"/>
          </a:p>
          <a:p>
            <a:endParaRPr lang="lt-LT" dirty="0" smtClean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6897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aunota">
  <a:themeElements>
    <a:clrScheme name="Briauno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Briauno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auno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1229</TotalTime>
  <Words>306</Words>
  <Application>Microsoft Office PowerPoint</Application>
  <PresentationFormat>Plačiaekranė</PresentationFormat>
  <Paragraphs>43</Paragraphs>
  <Slides>6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Briaunota</vt:lpstr>
      <vt:lpstr>Vilniaus lopšelis-darželis „Atžalėlės“</vt:lpstr>
      <vt:lpstr>2024 m. finansinė ataskaita</vt:lpstr>
      <vt:lpstr>2024 m. finansinė ataskaita</vt:lpstr>
      <vt:lpstr>2024 m. finansinė ataskaita</vt:lpstr>
      <vt:lpstr>  Paramos fondo lėšos 940,28 eur   </vt:lpstr>
      <vt:lpstr>Planai 2025 metams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lopšelis-darželis „Atžalėlės“</dc:title>
  <dc:creator>darzelis6</dc:creator>
  <cp:lastModifiedBy>darzelis6</cp:lastModifiedBy>
  <cp:revision>61</cp:revision>
  <cp:lastPrinted>2024-01-22T11:37:38Z</cp:lastPrinted>
  <dcterms:created xsi:type="dcterms:W3CDTF">2019-08-12T04:17:15Z</dcterms:created>
  <dcterms:modified xsi:type="dcterms:W3CDTF">2025-04-07T11:48:37Z</dcterms:modified>
</cp:coreProperties>
</file>