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735763" cy="9866313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57395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25023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120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1021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4761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7813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80539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608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9848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6140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4095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127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9737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6681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47982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585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62C31-7313-4C40-8CCF-4C8EE634E1EB}" type="datetimeFigureOut">
              <a:rPr lang="lt-LT" smtClean="0"/>
              <a:t>2023-01-26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84DAF32-3B8B-48FB-A8E0-6D4380F0399A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757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07067" y="1577220"/>
            <a:ext cx="7766936" cy="1646302"/>
          </a:xfrm>
        </p:spPr>
        <p:txBody>
          <a:bodyPr/>
          <a:lstStyle/>
          <a:p>
            <a:pPr algn="ctr"/>
            <a:r>
              <a:rPr lang="lt-LT" dirty="0" smtClean="0"/>
              <a:t>Vilniaus lopšelis-darželis „Atžalėlės“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231513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lt-LT" sz="3200" dirty="0" smtClean="0"/>
              <a:t>2022 </a:t>
            </a:r>
            <a:r>
              <a:rPr lang="lt-LT" sz="3200" dirty="0" smtClean="0"/>
              <a:t>metų finansinės veiklos ataskaita</a:t>
            </a:r>
          </a:p>
          <a:p>
            <a:pPr algn="ctr"/>
            <a:endParaRPr lang="lt-LT" sz="2400" dirty="0"/>
          </a:p>
          <a:p>
            <a:pPr algn="ctr"/>
            <a:endParaRPr lang="lt-LT" sz="2400" dirty="0" smtClean="0"/>
          </a:p>
          <a:p>
            <a:r>
              <a:rPr lang="lt-LT" sz="2400" dirty="0" smtClean="0"/>
              <a:t>Paruošė direktorė Eglė </a:t>
            </a:r>
            <a:r>
              <a:rPr lang="lt-LT" sz="2400" dirty="0" err="1" smtClean="0"/>
              <a:t>Varnienė</a:t>
            </a:r>
            <a:endParaRPr lang="lt-LT" sz="2400" dirty="0" smtClean="0"/>
          </a:p>
          <a:p>
            <a:r>
              <a:rPr lang="lt-LT" sz="2400" dirty="0" smtClean="0"/>
              <a:t>2023 </a:t>
            </a:r>
            <a:r>
              <a:rPr lang="lt-LT" sz="2400" dirty="0" smtClean="0"/>
              <a:t>m. sausio mėn.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520434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2022 </a:t>
            </a:r>
            <a:r>
              <a:rPr lang="lt-LT" dirty="0" smtClean="0"/>
              <a:t>m. ūkinė veikla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677334" y="1463041"/>
            <a:ext cx="8596668" cy="48593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000" dirty="0" smtClean="0"/>
              <a:t>2022 </a:t>
            </a:r>
            <a:r>
              <a:rPr lang="lt-LT" sz="2000" dirty="0" smtClean="0"/>
              <a:t>finansiniais metais daug dėmesio buvo skirta darželio aplinkos tvarkymui, užtikrinant sėkmingą įstaigos veiklą. Savivaldybės lėšomis buvo finansuojamos komunalinės paslaugos ir darbuotojų darbo užmokestis. Už dalinio tėvų mokesčio ugdymui lėšas </a:t>
            </a:r>
            <a:r>
              <a:rPr lang="lt-LT" sz="2000" dirty="0" smtClean="0"/>
              <a:t>suremontuotas </a:t>
            </a:r>
            <a:r>
              <a:rPr lang="lt-LT" sz="2000" dirty="0" smtClean="0"/>
              <a:t>„Gėlyčių“ grupės </a:t>
            </a:r>
            <a:r>
              <a:rPr lang="lt-LT" sz="2000" dirty="0" smtClean="0"/>
              <a:t>įėjimas, „Paukštelių“ grupėje suremontuota virtuvėlė ir nupirkta indaplovė, atnaujinta </a:t>
            </a:r>
            <a:r>
              <a:rPr lang="lt-LT" sz="2000" dirty="0" smtClean="0"/>
              <a:t>dalis darželio teritorijos </a:t>
            </a:r>
            <a:r>
              <a:rPr lang="lt-LT" sz="2000" dirty="0" smtClean="0"/>
              <a:t>tvoros, priešmokyklinėse grupėse įrengtos interaktyvios lentos. </a:t>
            </a:r>
            <a:r>
              <a:rPr lang="lt-LT" sz="2000" dirty="0" smtClean="0"/>
              <a:t>Taip pat pirkome </a:t>
            </a:r>
            <a:r>
              <a:rPr lang="lt-LT" sz="2000" dirty="0" smtClean="0"/>
              <a:t>bulvių skutimo mašiną, </a:t>
            </a:r>
            <a:r>
              <a:rPr lang="lt-LT" sz="2000" dirty="0" err="1" smtClean="0"/>
              <a:t>roletus</a:t>
            </a:r>
            <a:r>
              <a:rPr lang="lt-LT" sz="2000" dirty="0" smtClean="0"/>
              <a:t> langams, kilimus, patalynę</a:t>
            </a:r>
            <a:r>
              <a:rPr lang="lt-LT" sz="2000" dirty="0" smtClean="0"/>
              <a:t>, žaislus, lovytes ir kitas ugdymo priemones į grupes bei sales, kanceliarines prekes ir knygas, kitą įrangą ir inventorių. </a:t>
            </a:r>
            <a:r>
              <a:rPr lang="lt-LT" sz="2000" dirty="0" smtClean="0"/>
              <a:t> </a:t>
            </a:r>
            <a:endParaRPr lang="lt-LT" sz="2000" dirty="0" smtClean="0"/>
          </a:p>
          <a:p>
            <a:pPr marL="0" indent="0">
              <a:buNone/>
            </a:pPr>
            <a:r>
              <a:rPr lang="lt-LT" sz="2000" dirty="0" smtClean="0"/>
              <a:t>Iš moksleivio krepšelio buvo finansuojami pedagogų atlyginimai, daugiau buvo skirta ugdymo priemonėms, </a:t>
            </a:r>
            <a:r>
              <a:rPr lang="lt-LT" sz="2000" dirty="0" smtClean="0"/>
              <a:t>knygoms, </a:t>
            </a:r>
            <a:r>
              <a:rPr lang="lt-LT" sz="2000" dirty="0" smtClean="0"/>
              <a:t>kanceliarinėms prekėms, </a:t>
            </a:r>
            <a:r>
              <a:rPr lang="lt-LT" sz="2000" dirty="0" smtClean="0"/>
              <a:t>kompiuterių priedams, spausdintuvui, pedagogų </a:t>
            </a:r>
            <a:r>
              <a:rPr lang="lt-LT" sz="2000" dirty="0" smtClean="0"/>
              <a:t>kvalifikacijai kelti, </a:t>
            </a:r>
            <a:r>
              <a:rPr lang="lt-LT" sz="2000" dirty="0" smtClean="0"/>
              <a:t>vaikų edukacijai, el</a:t>
            </a:r>
            <a:r>
              <a:rPr lang="lt-LT" sz="2000" dirty="0" smtClean="0"/>
              <a:t>. dienyno „Mūsų darželis“ </a:t>
            </a:r>
            <a:r>
              <a:rPr lang="lt-LT" sz="2000" dirty="0" smtClean="0"/>
              <a:t>paslaugų </a:t>
            </a:r>
            <a:r>
              <a:rPr lang="lt-LT" sz="2000" dirty="0" smtClean="0"/>
              <a:t>apmokėjimui ir kt.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3123519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Gautos lėšos</a:t>
            </a:r>
            <a:br>
              <a:rPr lang="lt-LT" dirty="0" smtClean="0"/>
            </a:br>
            <a:r>
              <a:rPr lang="lt-LT" dirty="0" smtClean="0"/>
              <a:t>(įstaigos išlaikymui </a:t>
            </a:r>
            <a:r>
              <a:rPr lang="lt-LT" dirty="0" smtClean="0"/>
              <a:t>2022-01-01 </a:t>
            </a:r>
            <a:r>
              <a:rPr lang="lt-LT" dirty="0" smtClean="0"/>
              <a:t>– </a:t>
            </a:r>
            <a:r>
              <a:rPr lang="lt-LT" dirty="0" smtClean="0"/>
              <a:t>2022-12-31</a:t>
            </a:r>
            <a:r>
              <a:rPr lang="lt-LT" dirty="0" smtClean="0"/>
              <a:t>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Savivaldybės biudžeto </a:t>
            </a:r>
            <a:r>
              <a:rPr lang="lt-LT" dirty="0" smtClean="0"/>
              <a:t>(u</a:t>
            </a:r>
            <a:r>
              <a:rPr lang="lt-LT" dirty="0" smtClean="0"/>
              <a:t>gdymo aplinka) lėšos 460 200 </a:t>
            </a:r>
            <a:r>
              <a:rPr lang="lt-LT" dirty="0" err="1" smtClean="0"/>
              <a:t>eur</a:t>
            </a:r>
            <a:endParaRPr lang="lt-LT" dirty="0" smtClean="0"/>
          </a:p>
          <a:p>
            <a:r>
              <a:rPr lang="lt-LT" dirty="0" smtClean="0"/>
              <a:t>Valstybės biudžeto (mokinio krepšelio) lėšos 375 500 </a:t>
            </a:r>
            <a:r>
              <a:rPr lang="lt-LT" dirty="0" err="1" smtClean="0"/>
              <a:t>eur</a:t>
            </a:r>
            <a:r>
              <a:rPr lang="lt-LT" dirty="0" smtClean="0"/>
              <a:t>  </a:t>
            </a:r>
            <a:endParaRPr lang="lt-LT" dirty="0" smtClean="0"/>
          </a:p>
          <a:p>
            <a:r>
              <a:rPr lang="lt-LT" dirty="0" smtClean="0"/>
              <a:t>Tėvų mokesčio lėšos </a:t>
            </a:r>
            <a:r>
              <a:rPr lang="lt-LT" dirty="0" smtClean="0"/>
              <a:t>115 100 </a:t>
            </a:r>
            <a:r>
              <a:rPr lang="lt-LT" dirty="0" err="1" smtClean="0"/>
              <a:t>eur</a:t>
            </a:r>
            <a:r>
              <a:rPr lang="lt-LT" dirty="0" smtClean="0"/>
              <a:t>   </a:t>
            </a:r>
            <a:endParaRPr lang="lt-LT" dirty="0" smtClean="0"/>
          </a:p>
          <a:p>
            <a:r>
              <a:rPr lang="lt-LT" dirty="0" smtClean="0"/>
              <a:t>Paramos fondo lėšos </a:t>
            </a:r>
            <a:r>
              <a:rPr lang="lt-LT" dirty="0" smtClean="0"/>
              <a:t>1027</a:t>
            </a:r>
            <a:r>
              <a:rPr lang="lt-LT" b="1" dirty="0" smtClean="0"/>
              <a:t> </a:t>
            </a:r>
            <a:r>
              <a:rPr lang="lt-LT" dirty="0" err="1" smtClean="0"/>
              <a:t>eur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0020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677334" y="1062446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/>
              <a:t>Savivaldybės biudžeto (ugdymo aplinkos</a:t>
            </a:r>
            <a:r>
              <a:rPr lang="lt-LT" sz="3200" dirty="0"/>
              <a:t>) </a:t>
            </a:r>
            <a:r>
              <a:rPr lang="lt-LT" sz="3200" dirty="0" smtClean="0"/>
              <a:t>lėšų išlaidos  </a:t>
            </a:r>
            <a:r>
              <a:rPr lang="lt-LT" sz="3200" dirty="0" smtClean="0"/>
              <a:t>460 200 </a:t>
            </a:r>
            <a:r>
              <a:rPr lang="lt-LT" sz="3200" dirty="0" err="1" smtClean="0"/>
              <a:t>eur</a:t>
            </a:r>
            <a:r>
              <a:rPr lang="lt-LT" sz="3200" dirty="0"/>
              <a:t/>
            </a:r>
            <a:br>
              <a:rPr lang="lt-LT" sz="3200" dirty="0"/>
            </a:br>
            <a:endParaRPr lang="lt-LT" sz="32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4502270"/>
              </p:ext>
            </p:extLst>
          </p:nvPr>
        </p:nvGraphicFramePr>
        <p:xfrm>
          <a:off x="677334" y="2639561"/>
          <a:ext cx="8840778" cy="2245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20">
                  <a:extLst>
                    <a:ext uri="{9D8B030D-6E8A-4147-A177-3AD203B41FA5}">
                      <a16:colId xmlns:a16="http://schemas.microsoft.com/office/drawing/2014/main" val="1322311931"/>
                    </a:ext>
                  </a:extLst>
                </a:gridCol>
                <a:gridCol w="5032432">
                  <a:extLst>
                    <a:ext uri="{9D8B030D-6E8A-4147-A177-3AD203B41FA5}">
                      <a16:colId xmlns:a16="http://schemas.microsoft.com/office/drawing/2014/main" val="729567212"/>
                    </a:ext>
                  </a:extLst>
                </a:gridCol>
                <a:gridCol w="2946926">
                  <a:extLst>
                    <a:ext uri="{9D8B030D-6E8A-4147-A177-3AD203B41FA5}">
                      <a16:colId xmlns:a16="http://schemas.microsoft.com/office/drawing/2014/main" val="722350024"/>
                    </a:ext>
                  </a:extLst>
                </a:gridCol>
              </a:tblGrid>
              <a:tr h="449189">
                <a:tc>
                  <a:txBody>
                    <a:bodyPr/>
                    <a:lstStyle/>
                    <a:p>
                      <a:r>
                        <a:rPr lang="lt-LT" dirty="0" smtClean="0"/>
                        <a:t>Eil.nr.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pavadinimas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Suma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44487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r>
                        <a:rPr lang="lt-LT" dirty="0" smtClean="0"/>
                        <a:t>1.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socialinis draudimas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389 500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057315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r>
                        <a:rPr lang="lt-LT" dirty="0" smtClean="0"/>
                        <a:t>2.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Komunalinės paslaugos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48 200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916411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r>
                        <a:rPr lang="lt-LT" dirty="0" smtClean="0"/>
                        <a:t>3.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Prekių</a:t>
                      </a:r>
                      <a:r>
                        <a:rPr lang="lt-LT" baseline="0" dirty="0" smtClean="0"/>
                        <a:t> </a:t>
                      </a:r>
                      <a:r>
                        <a:rPr lang="lt-LT" baseline="0" dirty="0" smtClean="0"/>
                        <a:t>ir paslaugų </a:t>
                      </a:r>
                      <a:r>
                        <a:rPr lang="lt-LT" dirty="0" smtClean="0"/>
                        <a:t>įsigijimo </a:t>
                      </a:r>
                      <a:r>
                        <a:rPr lang="lt-LT" dirty="0" smtClean="0"/>
                        <a:t>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aseline="0" dirty="0" smtClean="0"/>
                        <a:t>17 100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020879"/>
                  </a:ext>
                </a:extLst>
              </a:tr>
              <a:tr h="449189">
                <a:tc>
                  <a:txBody>
                    <a:bodyPr/>
                    <a:lstStyle/>
                    <a:p>
                      <a:r>
                        <a:rPr lang="lt-LT" dirty="0" smtClean="0"/>
                        <a:t>4.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Mitybos išlaidos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5 400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67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5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Valstybės biudžeto (mokinio krepšelio) </a:t>
            </a:r>
            <a:r>
              <a:rPr lang="lt-LT" dirty="0" smtClean="0"/>
              <a:t>lėšų išlaidos </a:t>
            </a:r>
            <a:r>
              <a:rPr lang="lt-LT" dirty="0" smtClean="0"/>
              <a:t>375 500 </a:t>
            </a:r>
            <a:r>
              <a:rPr lang="lt-LT" dirty="0" err="1" smtClean="0"/>
              <a:t>eur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2696357"/>
              </p:ext>
            </p:extLst>
          </p:nvPr>
        </p:nvGraphicFramePr>
        <p:xfrm>
          <a:off x="1121999" y="2717936"/>
          <a:ext cx="8596311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223">
                  <a:extLst>
                    <a:ext uri="{9D8B030D-6E8A-4147-A177-3AD203B41FA5}">
                      <a16:colId xmlns:a16="http://schemas.microsoft.com/office/drawing/2014/main" val="3331094792"/>
                    </a:ext>
                  </a:extLst>
                </a:gridCol>
                <a:gridCol w="5521234">
                  <a:extLst>
                    <a:ext uri="{9D8B030D-6E8A-4147-A177-3AD203B41FA5}">
                      <a16:colId xmlns:a16="http://schemas.microsoft.com/office/drawing/2014/main" val="4112752204"/>
                    </a:ext>
                  </a:extLst>
                </a:gridCol>
                <a:gridCol w="2141854">
                  <a:extLst>
                    <a:ext uri="{9D8B030D-6E8A-4147-A177-3AD203B41FA5}">
                      <a16:colId xmlns:a16="http://schemas.microsoft.com/office/drawing/2014/main" val="21451953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Eil.nr.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pavadinimas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Suma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8788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Darbo užmokestis ir socialinis draudimas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364 600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13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2.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Prekių ir paslaugų naudojimas (žaislai, literatūra,</a:t>
                      </a:r>
                      <a:r>
                        <a:rPr lang="lt-LT" baseline="0" dirty="0" smtClean="0"/>
                        <a:t> raštinės priemonės, interneto ryšys, kvalifikacijos kėlimas ir kt.)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10 </a:t>
                      </a:r>
                      <a:r>
                        <a:rPr lang="lt-LT" dirty="0" smtClean="0"/>
                        <a:t>900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41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54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Tėvų </a:t>
            </a:r>
            <a:r>
              <a:rPr lang="lt-LT" dirty="0"/>
              <a:t>mokesčio </a:t>
            </a:r>
            <a:r>
              <a:rPr lang="lt-LT" dirty="0" smtClean="0"/>
              <a:t>lėšų išlaidos </a:t>
            </a:r>
            <a:r>
              <a:rPr lang="lt-LT" dirty="0" smtClean="0"/>
              <a:t>115 100 </a:t>
            </a:r>
            <a:r>
              <a:rPr lang="lt-LT" dirty="0" err="1" smtClean="0"/>
              <a:t>eur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710369"/>
              </p:ext>
            </p:extLst>
          </p:nvPr>
        </p:nvGraphicFramePr>
        <p:xfrm>
          <a:off x="1061040" y="2796313"/>
          <a:ext cx="859631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2891">
                  <a:extLst>
                    <a:ext uri="{9D8B030D-6E8A-4147-A177-3AD203B41FA5}">
                      <a16:colId xmlns:a16="http://schemas.microsoft.com/office/drawing/2014/main" val="4058579681"/>
                    </a:ext>
                  </a:extLst>
                </a:gridCol>
                <a:gridCol w="5347063">
                  <a:extLst>
                    <a:ext uri="{9D8B030D-6E8A-4147-A177-3AD203B41FA5}">
                      <a16:colId xmlns:a16="http://schemas.microsoft.com/office/drawing/2014/main" val="4223546650"/>
                    </a:ext>
                  </a:extLst>
                </a:gridCol>
                <a:gridCol w="2246357">
                  <a:extLst>
                    <a:ext uri="{9D8B030D-6E8A-4147-A177-3AD203B41FA5}">
                      <a16:colId xmlns:a16="http://schemas.microsoft.com/office/drawing/2014/main" val="4044373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Eil.nr.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pavadinimas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Suma 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604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1.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Remonto darbai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8 439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118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2.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Mitybos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53 300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12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dirty="0" smtClean="0"/>
                        <a:t>3.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Prekių ir paslaugų įsigijimo išlaidos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53 361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469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572831" y="-175382"/>
            <a:ext cx="8562460" cy="348343"/>
          </a:xfrm>
        </p:spPr>
        <p:txBody>
          <a:bodyPr>
            <a:normAutofit fontScale="90000"/>
          </a:bodyPr>
          <a:lstStyle/>
          <a:p>
            <a:pPr algn="ctr"/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Paramos </a:t>
            </a:r>
            <a:r>
              <a:rPr lang="lt-LT" dirty="0"/>
              <a:t>fondo lėšos </a:t>
            </a:r>
            <a:r>
              <a:rPr lang="lt-LT" dirty="0" smtClean="0"/>
              <a:t>1026,93</a:t>
            </a:r>
            <a:r>
              <a:rPr lang="lt-LT" b="1" dirty="0" smtClean="0"/>
              <a:t> </a:t>
            </a:r>
            <a:r>
              <a:rPr lang="lt-LT" dirty="0" err="1"/>
              <a:t>eur</a:t>
            </a:r>
            <a:r>
              <a:rPr lang="lt-LT" dirty="0"/>
              <a:t/>
            </a:r>
            <a:br>
              <a:rPr lang="lt-LT" dirty="0"/>
            </a:br>
            <a:r>
              <a:rPr lang="lt-LT" b="1" dirty="0"/>
              <a:t> </a:t>
            </a:r>
            <a:r>
              <a:rPr lang="lt-LT" dirty="0"/>
              <a:t/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729271" y="1724298"/>
            <a:ext cx="9015306" cy="4395442"/>
          </a:xfrm>
        </p:spPr>
        <p:txBody>
          <a:bodyPr/>
          <a:lstStyle/>
          <a:p>
            <a:pPr marL="0" indent="0">
              <a:buNone/>
            </a:pPr>
            <a:r>
              <a:rPr lang="lt-LT" b="1" dirty="0" smtClean="0"/>
              <a:t>	</a:t>
            </a:r>
            <a:r>
              <a:rPr lang="lt-LT" b="1" dirty="0" smtClean="0"/>
              <a:t>2021 </a:t>
            </a:r>
            <a:r>
              <a:rPr lang="lt-LT" b="1" dirty="0"/>
              <a:t>metų </a:t>
            </a:r>
            <a:r>
              <a:rPr lang="lt-LT" b="1" dirty="0" smtClean="0"/>
              <a:t>likutis </a:t>
            </a:r>
            <a:r>
              <a:rPr lang="lt-LT" b="1" dirty="0" smtClean="0"/>
              <a:t>93,83 </a:t>
            </a:r>
            <a:r>
              <a:rPr lang="lt-LT" b="1" dirty="0" err="1"/>
              <a:t>Eur</a:t>
            </a:r>
            <a:r>
              <a:rPr lang="lt-LT" b="1" dirty="0"/>
              <a:t> </a:t>
            </a:r>
            <a:r>
              <a:rPr lang="lt-LT" b="1" dirty="0" smtClean="0"/>
              <a:t>2022 </a:t>
            </a:r>
            <a:r>
              <a:rPr lang="lt-LT" b="1" dirty="0"/>
              <a:t>metais surinkta </a:t>
            </a:r>
            <a:r>
              <a:rPr lang="lt-LT" b="1" dirty="0" smtClean="0"/>
              <a:t>1026,93 </a:t>
            </a:r>
            <a:r>
              <a:rPr lang="lt-LT" b="1" dirty="0" err="1"/>
              <a:t>Eur</a:t>
            </a:r>
            <a:endParaRPr lang="lt-LT" dirty="0"/>
          </a:p>
          <a:p>
            <a:pPr marL="0" indent="0" algn="ctr">
              <a:buNone/>
            </a:pPr>
            <a:r>
              <a:rPr lang="lt-LT" b="1" dirty="0" smtClean="0"/>
              <a:t>Viso:1120,76 </a:t>
            </a:r>
            <a:r>
              <a:rPr lang="lt-LT" b="1" dirty="0" err="1" smtClean="0"/>
              <a:t>Eur</a:t>
            </a:r>
            <a:endParaRPr lang="lt-LT" b="1" dirty="0" smtClean="0"/>
          </a:p>
        </p:txBody>
      </p:sp>
      <p:graphicFrame>
        <p:nvGraphicFramePr>
          <p:cNvPr id="4" name="Lentelė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253837"/>
              </p:ext>
            </p:extLst>
          </p:nvPr>
        </p:nvGraphicFramePr>
        <p:xfrm>
          <a:off x="1168656" y="2681446"/>
          <a:ext cx="8136537" cy="2619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179">
                  <a:extLst>
                    <a:ext uri="{9D8B030D-6E8A-4147-A177-3AD203B41FA5}">
                      <a16:colId xmlns:a16="http://schemas.microsoft.com/office/drawing/2014/main" val="1302066074"/>
                    </a:ext>
                  </a:extLst>
                </a:gridCol>
                <a:gridCol w="2712179">
                  <a:extLst>
                    <a:ext uri="{9D8B030D-6E8A-4147-A177-3AD203B41FA5}">
                      <a16:colId xmlns:a16="http://schemas.microsoft.com/office/drawing/2014/main" val="2128378713"/>
                    </a:ext>
                  </a:extLst>
                </a:gridCol>
                <a:gridCol w="2712179">
                  <a:extLst>
                    <a:ext uri="{9D8B030D-6E8A-4147-A177-3AD203B41FA5}">
                      <a16:colId xmlns:a16="http://schemas.microsoft.com/office/drawing/2014/main" val="4164450557"/>
                    </a:ext>
                  </a:extLst>
                </a:gridCol>
              </a:tblGrid>
              <a:tr h="441562">
                <a:tc>
                  <a:txBody>
                    <a:bodyPr/>
                    <a:lstStyle/>
                    <a:p>
                      <a:r>
                        <a:rPr lang="lt-LT" dirty="0" smtClean="0"/>
                        <a:t>Eil. </a:t>
                      </a:r>
                      <a:r>
                        <a:rPr lang="lt-LT" dirty="0" err="1" smtClean="0"/>
                        <a:t>nr.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Išlaidų pavadinimas 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Suma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692623"/>
                  </a:ext>
                </a:extLst>
              </a:tr>
              <a:tr h="441562">
                <a:tc>
                  <a:txBody>
                    <a:bodyPr/>
                    <a:lstStyle/>
                    <a:p>
                      <a:r>
                        <a:rPr lang="lt-LT" dirty="0" smtClean="0"/>
                        <a:t>1.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edukacinės bitutės-robotai</a:t>
                      </a:r>
                      <a:r>
                        <a:rPr lang="lt-LT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į grupes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763,00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911548"/>
                  </a:ext>
                </a:extLst>
              </a:tr>
              <a:tr h="441562">
                <a:tc>
                  <a:txBody>
                    <a:bodyPr/>
                    <a:lstStyle/>
                    <a:p>
                      <a:r>
                        <a:rPr lang="lt-LT" dirty="0" smtClean="0"/>
                        <a:t>2.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mokesčiai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47,41</a:t>
                      </a:r>
                      <a:endParaRPr lang="lt-L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22230"/>
                  </a:ext>
                </a:extLst>
              </a:tr>
              <a:tr h="166258">
                <a:tc>
                  <a:txBody>
                    <a:bodyPr/>
                    <a:lstStyle/>
                    <a:p>
                      <a:endParaRPr lang="lt-L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800" dirty="0" smtClean="0"/>
                        <a:t> </a:t>
                      </a:r>
                      <a:endParaRPr lang="lt-LT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sz="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lt-LT" sz="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668488"/>
                  </a:ext>
                </a:extLst>
              </a:tr>
              <a:tr h="441562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Viso: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/>
                        <a:t>810,41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699749"/>
                  </a:ext>
                </a:extLst>
              </a:tr>
              <a:tr h="441562">
                <a:tc>
                  <a:txBody>
                    <a:bodyPr/>
                    <a:lstStyle/>
                    <a:p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dirty="0" smtClean="0"/>
                        <a:t>Likutis:</a:t>
                      </a:r>
                      <a:endParaRPr lang="lt-L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t-LT" b="1" dirty="0" smtClean="0"/>
                        <a:t>310,35</a:t>
                      </a:r>
                      <a:endParaRPr lang="lt-LT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3891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62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Planai </a:t>
            </a:r>
            <a:r>
              <a:rPr lang="lt-LT" dirty="0" smtClean="0"/>
              <a:t>2023 </a:t>
            </a:r>
            <a:r>
              <a:rPr lang="lt-LT" dirty="0" smtClean="0"/>
              <a:t>metams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      Planuojame:</a:t>
            </a:r>
          </a:p>
          <a:p>
            <a:r>
              <a:rPr lang="lt-LT" dirty="0"/>
              <a:t>1</a:t>
            </a:r>
            <a:r>
              <a:rPr lang="lt-LT" dirty="0" smtClean="0"/>
              <a:t>. </a:t>
            </a:r>
            <a:r>
              <a:rPr lang="lt-LT" dirty="0"/>
              <a:t>s</a:t>
            </a:r>
            <a:r>
              <a:rPr lang="lt-LT" dirty="0" smtClean="0"/>
              <a:t>ensoriniame kambaryje įdiegti programą „Interaktyvi pasaka“;</a:t>
            </a:r>
            <a:endParaRPr lang="lt-LT" dirty="0" smtClean="0"/>
          </a:p>
          <a:p>
            <a:r>
              <a:rPr lang="lt-LT" dirty="0"/>
              <a:t>2</a:t>
            </a:r>
            <a:r>
              <a:rPr lang="lt-LT" dirty="0" smtClean="0"/>
              <a:t>. įrengti stovus dviračiams darželio teritorijoje;</a:t>
            </a:r>
          </a:p>
          <a:p>
            <a:r>
              <a:rPr lang="lt-LT" dirty="0" smtClean="0"/>
              <a:t> 3. papildyti vaikų ugdymo erdves </a:t>
            </a:r>
            <a:r>
              <a:rPr lang="lt-LT" dirty="0" err="1" smtClean="0"/>
              <a:t>inovatyviomis</a:t>
            </a:r>
            <a:r>
              <a:rPr lang="lt-LT" dirty="0" smtClean="0"/>
              <a:t> priemonėmis (tyrinėjimo ir eksperimentinė įranga, </a:t>
            </a:r>
            <a:r>
              <a:rPr lang="lt-LT" dirty="0" smtClean="0"/>
              <a:t>edukacine </a:t>
            </a:r>
            <a:r>
              <a:rPr lang="lt-LT" dirty="0" smtClean="0"/>
              <a:t>mokymosi platforma);</a:t>
            </a:r>
          </a:p>
          <a:p>
            <a:r>
              <a:rPr lang="lt-LT" dirty="0" smtClean="0"/>
              <a:t>4. priešmokyklinėse </a:t>
            </a:r>
            <a:r>
              <a:rPr lang="lt-LT" dirty="0"/>
              <a:t>„Meškiukų“ ir „Gandriukų“ grupėse įrengti </a:t>
            </a:r>
            <a:r>
              <a:rPr lang="lt-LT" dirty="0" smtClean="0"/>
              <a:t>interaktyvias darbo vietas</a:t>
            </a:r>
            <a:r>
              <a:rPr lang="lt-LT" dirty="0" smtClean="0"/>
              <a:t>.</a:t>
            </a:r>
          </a:p>
          <a:p>
            <a:r>
              <a:rPr lang="lt-LT" dirty="0" smtClean="0"/>
              <a:t>5. įrengti kabinetus specialistams.</a:t>
            </a:r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68979189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Briauno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riauno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auno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865</TotalTime>
  <Words>401</Words>
  <Application>Microsoft Office PowerPoint</Application>
  <PresentationFormat>Plačiaekranė</PresentationFormat>
  <Paragraphs>78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Briaunota</vt:lpstr>
      <vt:lpstr>Vilniaus lopšelis-darželis „Atžalėlės“</vt:lpstr>
      <vt:lpstr>2022 m. ūkinė veikla</vt:lpstr>
      <vt:lpstr>Gautos lėšos (įstaigos išlaikymui 2022-01-01 – 2022-12-31)</vt:lpstr>
      <vt:lpstr>Savivaldybės biudžeto (ugdymo aplinkos) lėšų išlaidos  460 200 eur </vt:lpstr>
      <vt:lpstr> Valstybės biudžeto (mokinio krepšelio) lėšų išlaidos 375 500 eur </vt:lpstr>
      <vt:lpstr> Tėvų mokesčio lėšų išlaidos 115 100 eur</vt:lpstr>
      <vt:lpstr>  Paramos fondo lėšos 1026,93 eur   </vt:lpstr>
      <vt:lpstr>Planai 2023 metams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Vilniaus lopšelis-darželis „Atžalėlės“</dc:title>
  <dc:creator>darzelis6</dc:creator>
  <cp:lastModifiedBy>darzelis6</cp:lastModifiedBy>
  <cp:revision>41</cp:revision>
  <cp:lastPrinted>2021-03-04T07:56:48Z</cp:lastPrinted>
  <dcterms:created xsi:type="dcterms:W3CDTF">2019-08-12T04:17:15Z</dcterms:created>
  <dcterms:modified xsi:type="dcterms:W3CDTF">2023-01-26T09:09:40Z</dcterms:modified>
</cp:coreProperties>
</file>