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Lst>
  <p:sldSz cx="12192000" cy="6858000"/>
  <p:notesSz cx="6735763" cy="98663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365739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162502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4120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2541021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4761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smtClean="0"/>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2678130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3580539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226087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299848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AEE62C31-7313-4C40-8CCF-4C8EE634E1EB}" type="datetimeFigureOut">
              <a:rPr lang="lt-LT" smtClean="0"/>
              <a:t>2022-03-31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1261405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AEE62C31-7313-4C40-8CCF-4C8EE634E1EB}" type="datetimeFigureOut">
              <a:rPr lang="lt-LT" smtClean="0"/>
              <a:t>2022-03-31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414095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AEE62C31-7313-4C40-8CCF-4C8EE634E1EB}" type="datetimeFigureOut">
              <a:rPr lang="lt-LT" smtClean="0"/>
              <a:t>2022-03-31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1212701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AEE62C31-7313-4C40-8CCF-4C8EE634E1EB}" type="datetimeFigureOut">
              <a:rPr lang="lt-LT" smtClean="0"/>
              <a:t>2022-03-31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89737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62C31-7313-4C40-8CCF-4C8EE634E1EB}" type="datetimeFigureOut">
              <a:rPr lang="lt-LT" smtClean="0"/>
              <a:t>2022-03-31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3766815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smtClean="0"/>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AEE62C31-7313-4C40-8CCF-4C8EE634E1EB}" type="datetimeFigureOut">
              <a:rPr lang="lt-LT" smtClean="0"/>
              <a:t>2022-03-31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54798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AEE62C31-7313-4C40-8CCF-4C8EE634E1EB}" type="datetimeFigureOut">
              <a:rPr lang="lt-LT" smtClean="0"/>
              <a:t>2022-03-31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84DAF32-3B8B-48FB-A8E0-6D4380F0399A}" type="slidenum">
              <a:rPr lang="lt-LT" smtClean="0"/>
              <a:t>‹#›</a:t>
            </a:fld>
            <a:endParaRPr lang="lt-LT"/>
          </a:p>
        </p:txBody>
      </p:sp>
    </p:spTree>
    <p:extLst>
      <p:ext uri="{BB962C8B-B14F-4D97-AF65-F5344CB8AC3E}">
        <p14:creationId xmlns:p14="http://schemas.microsoft.com/office/powerpoint/2010/main" val="1258588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E62C31-7313-4C40-8CCF-4C8EE634E1EB}" type="datetimeFigureOut">
              <a:rPr lang="lt-LT" smtClean="0"/>
              <a:t>2022-03-31</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4DAF32-3B8B-48FB-A8E0-6D4380F0399A}" type="slidenum">
              <a:rPr lang="lt-LT" smtClean="0"/>
              <a:t>‹#›</a:t>
            </a:fld>
            <a:endParaRPr lang="lt-LT"/>
          </a:p>
        </p:txBody>
      </p:sp>
    </p:spTree>
    <p:extLst>
      <p:ext uri="{BB962C8B-B14F-4D97-AF65-F5344CB8AC3E}">
        <p14:creationId xmlns:p14="http://schemas.microsoft.com/office/powerpoint/2010/main" val="2007572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07067" y="1577220"/>
            <a:ext cx="7766936" cy="1646302"/>
          </a:xfrm>
        </p:spPr>
        <p:txBody>
          <a:bodyPr/>
          <a:lstStyle/>
          <a:p>
            <a:pPr algn="ctr"/>
            <a:r>
              <a:rPr lang="lt-LT" dirty="0" smtClean="0"/>
              <a:t>Vilniaus lopšelis-darželis „Atžalėlės“</a:t>
            </a:r>
            <a:endParaRPr lang="lt-LT" dirty="0"/>
          </a:p>
        </p:txBody>
      </p:sp>
      <p:sp>
        <p:nvSpPr>
          <p:cNvPr id="3" name="Antrinis pavadinimas 2"/>
          <p:cNvSpPr>
            <a:spLocks noGrp="1"/>
          </p:cNvSpPr>
          <p:nvPr>
            <p:ph type="subTitle" idx="1"/>
          </p:nvPr>
        </p:nvSpPr>
        <p:spPr>
          <a:xfrm>
            <a:off x="1507067" y="4050833"/>
            <a:ext cx="7766936" cy="2315133"/>
          </a:xfrm>
        </p:spPr>
        <p:txBody>
          <a:bodyPr>
            <a:normAutofit fontScale="92500" lnSpcReduction="10000"/>
          </a:bodyPr>
          <a:lstStyle/>
          <a:p>
            <a:pPr algn="ctr"/>
            <a:r>
              <a:rPr lang="lt-LT" sz="3200" dirty="0" smtClean="0"/>
              <a:t>2021 </a:t>
            </a:r>
            <a:r>
              <a:rPr lang="lt-LT" sz="3200" smtClean="0"/>
              <a:t>metų finansinės veiklos </a:t>
            </a:r>
            <a:r>
              <a:rPr lang="lt-LT" sz="3200" dirty="0" smtClean="0"/>
              <a:t>ataskaita</a:t>
            </a:r>
          </a:p>
          <a:p>
            <a:pPr algn="ctr"/>
            <a:endParaRPr lang="lt-LT" sz="2400" dirty="0"/>
          </a:p>
          <a:p>
            <a:pPr algn="ctr"/>
            <a:endParaRPr lang="lt-LT" sz="2400" dirty="0" smtClean="0"/>
          </a:p>
          <a:p>
            <a:r>
              <a:rPr lang="lt-LT" sz="2400" dirty="0" smtClean="0"/>
              <a:t>Paruošė direktorė Eglė </a:t>
            </a:r>
            <a:r>
              <a:rPr lang="lt-LT" sz="2400" dirty="0" err="1" smtClean="0"/>
              <a:t>Varnienė</a:t>
            </a:r>
            <a:endParaRPr lang="lt-LT" sz="2400" dirty="0" smtClean="0"/>
          </a:p>
          <a:p>
            <a:r>
              <a:rPr lang="lt-LT" sz="2400" dirty="0" smtClean="0"/>
              <a:t>2022 m. sausio mėn.</a:t>
            </a:r>
            <a:endParaRPr lang="lt-LT" sz="2400" dirty="0"/>
          </a:p>
        </p:txBody>
      </p:sp>
    </p:spTree>
    <p:extLst>
      <p:ext uri="{BB962C8B-B14F-4D97-AF65-F5344CB8AC3E}">
        <p14:creationId xmlns:p14="http://schemas.microsoft.com/office/powerpoint/2010/main" val="152043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2021 m. ūkinė veikla</a:t>
            </a:r>
            <a:endParaRPr lang="lt-LT" dirty="0"/>
          </a:p>
        </p:txBody>
      </p:sp>
      <p:sp>
        <p:nvSpPr>
          <p:cNvPr id="3" name="Turinio vietos rezervavimo ženklas 2"/>
          <p:cNvSpPr>
            <a:spLocks noGrp="1"/>
          </p:cNvSpPr>
          <p:nvPr>
            <p:ph idx="1"/>
          </p:nvPr>
        </p:nvSpPr>
        <p:spPr>
          <a:xfrm>
            <a:off x="677334" y="1463041"/>
            <a:ext cx="8596668" cy="4859382"/>
          </a:xfrm>
        </p:spPr>
        <p:txBody>
          <a:bodyPr>
            <a:normAutofit/>
          </a:bodyPr>
          <a:lstStyle/>
          <a:p>
            <a:pPr marL="0" indent="0">
              <a:buNone/>
            </a:pPr>
            <a:r>
              <a:rPr lang="lt-LT" sz="2000" dirty="0" smtClean="0"/>
              <a:t>2021 finansiniais metais daug dėmesio buvo skirta darželio aplinkos tvarkymui, užtikrinant sėkmingą įstaigos veiklą. Savivaldybės lėšomis buvo finansuojamos komunalinės paslaugos ir darbuotojų darbo užmokestis. Už dalinio tėvų mokesčio ugdymui lėšas suremontuota „Gėlyčių“ grupės prausykla, įrengtas sensorinis kambarys, įrengtos smėlio dėžės žaidimų aikštelėse, nupirktas šaldytuvas, atnaujinta dalis darželio teritorijos tvoros. Taip pat pirkome patalynę, žaislus, lovytes ir kitas ugdymo priemones į grupes bei sales, kanceliarines prekes ir knygas, kitą įrangą ir inventorių. Įstaiga gavo leidimą-higienos pasą.</a:t>
            </a:r>
          </a:p>
          <a:p>
            <a:pPr marL="0" indent="0">
              <a:buNone/>
            </a:pPr>
            <a:r>
              <a:rPr lang="lt-LT" sz="2000" dirty="0" smtClean="0"/>
              <a:t>Iš moksleivio krepšelio buvo finansuojami pedagogų atlyginimai, daugiau buvo skirta ugdymo priemonėms, žaislams, kanceliarinėms prekėms, pedagogų kvalifikacijai kelti, el. dienyno „Mūsų darželis“ įdiegimui ir paslaugų apmokėjimui ir kt.</a:t>
            </a:r>
            <a:endParaRPr lang="lt-LT" sz="2000" dirty="0"/>
          </a:p>
        </p:txBody>
      </p:sp>
    </p:spTree>
    <p:extLst>
      <p:ext uri="{BB962C8B-B14F-4D97-AF65-F5344CB8AC3E}">
        <p14:creationId xmlns:p14="http://schemas.microsoft.com/office/powerpoint/2010/main" val="3123519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r>
              <a:rPr lang="lt-LT" dirty="0" smtClean="0"/>
              <a:t>Gautos lėšos</a:t>
            </a:r>
            <a:br>
              <a:rPr lang="lt-LT" dirty="0" smtClean="0"/>
            </a:br>
            <a:r>
              <a:rPr lang="lt-LT" dirty="0" smtClean="0"/>
              <a:t>(įstaigos išlaikymui 2021-01-01 – 2021-12-31)</a:t>
            </a:r>
            <a:endParaRPr lang="lt-LT" dirty="0"/>
          </a:p>
        </p:txBody>
      </p:sp>
      <p:sp>
        <p:nvSpPr>
          <p:cNvPr id="3" name="Turinio vietos rezervavimo ženklas 2"/>
          <p:cNvSpPr>
            <a:spLocks noGrp="1"/>
          </p:cNvSpPr>
          <p:nvPr>
            <p:ph idx="1"/>
          </p:nvPr>
        </p:nvSpPr>
        <p:spPr/>
        <p:txBody>
          <a:bodyPr/>
          <a:lstStyle/>
          <a:p>
            <a:r>
              <a:rPr lang="lt-LT" dirty="0" smtClean="0"/>
              <a:t>Ugdymo aplinka (savivaldybės lėšos) 194 463 </a:t>
            </a:r>
            <a:r>
              <a:rPr lang="lt-LT" dirty="0" err="1" smtClean="0"/>
              <a:t>eur</a:t>
            </a:r>
            <a:endParaRPr lang="lt-LT" dirty="0" smtClean="0"/>
          </a:p>
          <a:p>
            <a:r>
              <a:rPr lang="lt-LT" dirty="0" smtClean="0"/>
              <a:t>Mokymo lėšos 275 400 </a:t>
            </a:r>
            <a:r>
              <a:rPr lang="lt-LT" dirty="0" err="1" smtClean="0"/>
              <a:t>eur</a:t>
            </a:r>
            <a:r>
              <a:rPr lang="lt-LT" dirty="0" smtClean="0"/>
              <a:t>  </a:t>
            </a:r>
          </a:p>
          <a:p>
            <a:r>
              <a:rPr lang="lt-LT" dirty="0" smtClean="0"/>
              <a:t>Tėvų mokesčio lėšos 108 300 </a:t>
            </a:r>
            <a:r>
              <a:rPr lang="lt-LT" dirty="0" err="1" smtClean="0"/>
              <a:t>eur</a:t>
            </a:r>
            <a:r>
              <a:rPr lang="lt-LT" dirty="0" smtClean="0"/>
              <a:t>   </a:t>
            </a:r>
          </a:p>
          <a:p>
            <a:r>
              <a:rPr lang="lt-LT" dirty="0" smtClean="0"/>
              <a:t>Paramos fondo lėšos 1443</a:t>
            </a:r>
            <a:r>
              <a:rPr lang="lt-LT" b="1" dirty="0" smtClean="0"/>
              <a:t> </a:t>
            </a:r>
            <a:r>
              <a:rPr lang="lt-LT" dirty="0" err="1" smtClean="0"/>
              <a:t>eur</a:t>
            </a:r>
            <a:endParaRPr lang="lt-LT" dirty="0"/>
          </a:p>
        </p:txBody>
      </p:sp>
    </p:spTree>
    <p:extLst>
      <p:ext uri="{BB962C8B-B14F-4D97-AF65-F5344CB8AC3E}">
        <p14:creationId xmlns:p14="http://schemas.microsoft.com/office/powerpoint/2010/main" val="180020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r>
              <a:rPr lang="lt-LT" sz="2800" dirty="0" smtClean="0"/>
              <a:t>Ugdymo aplinkos (savivaldybės lėšų) išlaidos  194 463 </a:t>
            </a:r>
            <a:r>
              <a:rPr lang="lt-LT" sz="2800" dirty="0" err="1" smtClean="0"/>
              <a:t>eur</a:t>
            </a:r>
            <a:r>
              <a:rPr lang="lt-LT" sz="2800" dirty="0"/>
              <a:t/>
            </a:r>
            <a:br>
              <a:rPr lang="lt-LT" sz="2800" dirty="0"/>
            </a:br>
            <a:endParaRPr lang="lt-LT" sz="2800"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4271833"/>
              </p:ext>
            </p:extLst>
          </p:nvPr>
        </p:nvGraphicFramePr>
        <p:xfrm>
          <a:off x="677691" y="1995127"/>
          <a:ext cx="8840778" cy="2245945"/>
        </p:xfrm>
        <a:graphic>
          <a:graphicData uri="http://schemas.openxmlformats.org/drawingml/2006/table">
            <a:tbl>
              <a:tblPr firstRow="1" bandRow="1">
                <a:tableStyleId>{5C22544A-7EE6-4342-B048-85BDC9FD1C3A}</a:tableStyleId>
              </a:tblPr>
              <a:tblGrid>
                <a:gridCol w="861420">
                  <a:extLst>
                    <a:ext uri="{9D8B030D-6E8A-4147-A177-3AD203B41FA5}">
                      <a16:colId xmlns:a16="http://schemas.microsoft.com/office/drawing/2014/main" val="1322311931"/>
                    </a:ext>
                  </a:extLst>
                </a:gridCol>
                <a:gridCol w="5032432">
                  <a:extLst>
                    <a:ext uri="{9D8B030D-6E8A-4147-A177-3AD203B41FA5}">
                      <a16:colId xmlns:a16="http://schemas.microsoft.com/office/drawing/2014/main" val="729567212"/>
                    </a:ext>
                  </a:extLst>
                </a:gridCol>
                <a:gridCol w="2946926">
                  <a:extLst>
                    <a:ext uri="{9D8B030D-6E8A-4147-A177-3AD203B41FA5}">
                      <a16:colId xmlns:a16="http://schemas.microsoft.com/office/drawing/2014/main" val="722350024"/>
                    </a:ext>
                  </a:extLst>
                </a:gridCol>
              </a:tblGrid>
              <a:tr h="449189">
                <a:tc>
                  <a:txBody>
                    <a:bodyPr/>
                    <a:lstStyle/>
                    <a:p>
                      <a:r>
                        <a:rPr lang="lt-LT" dirty="0" smtClean="0"/>
                        <a:t>Eil.nr.</a:t>
                      </a:r>
                      <a:endParaRPr lang="lt-LT" dirty="0"/>
                    </a:p>
                  </a:txBody>
                  <a:tcPr/>
                </a:tc>
                <a:tc>
                  <a:txBody>
                    <a:bodyPr/>
                    <a:lstStyle/>
                    <a:p>
                      <a:r>
                        <a:rPr lang="lt-LT" dirty="0" smtClean="0"/>
                        <a:t>Išlaidų pavadinimas</a:t>
                      </a:r>
                      <a:endParaRPr lang="lt-LT" dirty="0"/>
                    </a:p>
                  </a:txBody>
                  <a:tcPr/>
                </a:tc>
                <a:tc>
                  <a:txBody>
                    <a:bodyPr/>
                    <a:lstStyle/>
                    <a:p>
                      <a:r>
                        <a:rPr lang="lt-LT" dirty="0" smtClean="0"/>
                        <a:t>Suma</a:t>
                      </a:r>
                      <a:endParaRPr lang="lt-LT" dirty="0"/>
                    </a:p>
                  </a:txBody>
                  <a:tcPr/>
                </a:tc>
                <a:extLst>
                  <a:ext uri="{0D108BD9-81ED-4DB2-BD59-A6C34878D82A}">
                    <a16:rowId xmlns:a16="http://schemas.microsoft.com/office/drawing/2014/main" val="3012544487"/>
                  </a:ext>
                </a:extLst>
              </a:tr>
              <a:tr h="449189">
                <a:tc>
                  <a:txBody>
                    <a:bodyPr/>
                    <a:lstStyle/>
                    <a:p>
                      <a:r>
                        <a:rPr lang="lt-LT" dirty="0" smtClean="0"/>
                        <a:t>1.</a:t>
                      </a:r>
                      <a:endParaRPr lang="lt-LT" dirty="0"/>
                    </a:p>
                  </a:txBody>
                  <a:tcPr/>
                </a:tc>
                <a:tc>
                  <a:txBody>
                    <a:bodyPr/>
                    <a:lstStyle/>
                    <a:p>
                      <a:r>
                        <a:rPr lang="lt-LT" dirty="0" smtClean="0"/>
                        <a:t>Darbo užmokestis ir socialinis draudimas</a:t>
                      </a:r>
                      <a:endParaRPr lang="lt-LT" dirty="0"/>
                    </a:p>
                  </a:txBody>
                  <a:tcPr/>
                </a:tc>
                <a:tc>
                  <a:txBody>
                    <a:bodyPr/>
                    <a:lstStyle/>
                    <a:p>
                      <a:r>
                        <a:rPr lang="lt-LT" dirty="0" smtClean="0"/>
                        <a:t>185</a:t>
                      </a:r>
                      <a:r>
                        <a:rPr lang="lt-LT" baseline="0" dirty="0" smtClean="0"/>
                        <a:t> 017</a:t>
                      </a:r>
                      <a:endParaRPr lang="lt-LT" dirty="0"/>
                    </a:p>
                  </a:txBody>
                  <a:tcPr/>
                </a:tc>
                <a:extLst>
                  <a:ext uri="{0D108BD9-81ED-4DB2-BD59-A6C34878D82A}">
                    <a16:rowId xmlns:a16="http://schemas.microsoft.com/office/drawing/2014/main" val="4022057315"/>
                  </a:ext>
                </a:extLst>
              </a:tr>
              <a:tr h="449189">
                <a:tc>
                  <a:txBody>
                    <a:bodyPr/>
                    <a:lstStyle/>
                    <a:p>
                      <a:r>
                        <a:rPr lang="lt-LT" dirty="0" smtClean="0"/>
                        <a:t>2. </a:t>
                      </a:r>
                      <a:endParaRPr lang="lt-LT" dirty="0"/>
                    </a:p>
                  </a:txBody>
                  <a:tcPr/>
                </a:tc>
                <a:tc>
                  <a:txBody>
                    <a:bodyPr/>
                    <a:lstStyle/>
                    <a:p>
                      <a:r>
                        <a:rPr lang="lt-LT" dirty="0" smtClean="0"/>
                        <a:t>Paslaugų įsigijimo</a:t>
                      </a:r>
                      <a:r>
                        <a:rPr lang="lt-LT" baseline="0" dirty="0" smtClean="0"/>
                        <a:t> išlaidos</a:t>
                      </a:r>
                      <a:endParaRPr lang="lt-LT" dirty="0"/>
                    </a:p>
                  </a:txBody>
                  <a:tcPr/>
                </a:tc>
                <a:tc>
                  <a:txBody>
                    <a:bodyPr/>
                    <a:lstStyle/>
                    <a:p>
                      <a:r>
                        <a:rPr lang="lt-LT" dirty="0" smtClean="0"/>
                        <a:t>4165</a:t>
                      </a:r>
                      <a:endParaRPr lang="lt-LT" dirty="0"/>
                    </a:p>
                  </a:txBody>
                  <a:tcPr/>
                </a:tc>
                <a:extLst>
                  <a:ext uri="{0D108BD9-81ED-4DB2-BD59-A6C34878D82A}">
                    <a16:rowId xmlns:a16="http://schemas.microsoft.com/office/drawing/2014/main" val="2900916411"/>
                  </a:ext>
                </a:extLst>
              </a:tr>
              <a:tr h="449189">
                <a:tc>
                  <a:txBody>
                    <a:bodyPr/>
                    <a:lstStyle/>
                    <a:p>
                      <a:r>
                        <a:rPr lang="lt-LT" dirty="0" smtClean="0"/>
                        <a:t>3.</a:t>
                      </a:r>
                      <a:endParaRPr lang="lt-LT" dirty="0"/>
                    </a:p>
                  </a:txBody>
                  <a:tcPr/>
                </a:tc>
                <a:tc>
                  <a:txBody>
                    <a:bodyPr/>
                    <a:lstStyle/>
                    <a:p>
                      <a:r>
                        <a:rPr lang="lt-LT" dirty="0" smtClean="0"/>
                        <a:t>Prekių</a:t>
                      </a:r>
                      <a:r>
                        <a:rPr lang="lt-LT" baseline="0" dirty="0" smtClean="0"/>
                        <a:t> </a:t>
                      </a:r>
                      <a:r>
                        <a:rPr lang="lt-LT" dirty="0" smtClean="0"/>
                        <a:t>įsigijimo išlaidos</a:t>
                      </a:r>
                      <a:endParaRPr lang="lt-LT" dirty="0"/>
                    </a:p>
                  </a:txBody>
                  <a:tcPr/>
                </a:tc>
                <a:tc>
                  <a:txBody>
                    <a:bodyPr/>
                    <a:lstStyle/>
                    <a:p>
                      <a:r>
                        <a:rPr lang="lt-LT" baseline="0" dirty="0" smtClean="0"/>
                        <a:t>5281</a:t>
                      </a:r>
                      <a:endParaRPr lang="lt-LT" dirty="0"/>
                    </a:p>
                  </a:txBody>
                  <a:tcPr/>
                </a:tc>
                <a:extLst>
                  <a:ext uri="{0D108BD9-81ED-4DB2-BD59-A6C34878D82A}">
                    <a16:rowId xmlns:a16="http://schemas.microsoft.com/office/drawing/2014/main" val="2526020879"/>
                  </a:ext>
                </a:extLst>
              </a:tr>
              <a:tr h="449189">
                <a:tc>
                  <a:txBody>
                    <a:bodyPr/>
                    <a:lstStyle/>
                    <a:p>
                      <a:endParaRPr lang="lt-LT" dirty="0"/>
                    </a:p>
                  </a:txBody>
                  <a:tcPr/>
                </a:tc>
                <a:tc>
                  <a:txBody>
                    <a:bodyPr/>
                    <a:lstStyle/>
                    <a:p>
                      <a:r>
                        <a:rPr lang="lt-LT" dirty="0" smtClean="0"/>
                        <a:t> </a:t>
                      </a:r>
                      <a:endParaRPr lang="lt-LT" dirty="0"/>
                    </a:p>
                  </a:txBody>
                  <a:tcPr/>
                </a:tc>
                <a:tc>
                  <a:txBody>
                    <a:bodyPr/>
                    <a:lstStyle/>
                    <a:p>
                      <a:r>
                        <a:rPr lang="lt-LT" dirty="0" smtClean="0"/>
                        <a:t> </a:t>
                      </a:r>
                      <a:endParaRPr lang="lt-LT" dirty="0"/>
                    </a:p>
                  </a:txBody>
                  <a:tcPr/>
                </a:tc>
                <a:extLst>
                  <a:ext uri="{0D108BD9-81ED-4DB2-BD59-A6C34878D82A}">
                    <a16:rowId xmlns:a16="http://schemas.microsoft.com/office/drawing/2014/main" val="304067666"/>
                  </a:ext>
                </a:extLst>
              </a:tr>
            </a:tbl>
          </a:graphicData>
        </a:graphic>
      </p:graphicFrame>
    </p:spTree>
    <p:extLst>
      <p:ext uri="{BB962C8B-B14F-4D97-AF65-F5344CB8AC3E}">
        <p14:creationId xmlns:p14="http://schemas.microsoft.com/office/powerpoint/2010/main" val="6075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pPr algn="ctr"/>
            <a:r>
              <a:rPr lang="lt-LT" dirty="0" smtClean="0"/>
              <a:t/>
            </a:r>
            <a:br>
              <a:rPr lang="lt-LT" dirty="0" smtClean="0"/>
            </a:br>
            <a:r>
              <a:rPr lang="lt-LT" dirty="0" smtClean="0"/>
              <a:t>Mokinio </a:t>
            </a:r>
            <a:r>
              <a:rPr lang="lt-LT" dirty="0"/>
              <a:t>krepšelio </a:t>
            </a:r>
            <a:r>
              <a:rPr lang="lt-LT" dirty="0" smtClean="0"/>
              <a:t>lėšų išlaidos 275 400eur</a:t>
            </a:r>
            <a:r>
              <a:rPr lang="lt-LT" dirty="0"/>
              <a:t/>
            </a:r>
            <a:br>
              <a:rPr lang="lt-LT" dirty="0"/>
            </a:b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392768985"/>
              </p:ext>
            </p:extLst>
          </p:nvPr>
        </p:nvGraphicFramePr>
        <p:xfrm>
          <a:off x="1121999" y="2717936"/>
          <a:ext cx="8596311" cy="1656080"/>
        </p:xfrm>
        <a:graphic>
          <a:graphicData uri="http://schemas.openxmlformats.org/drawingml/2006/table">
            <a:tbl>
              <a:tblPr firstRow="1" bandRow="1">
                <a:tableStyleId>{5C22544A-7EE6-4342-B048-85BDC9FD1C3A}</a:tableStyleId>
              </a:tblPr>
              <a:tblGrid>
                <a:gridCol w="933223">
                  <a:extLst>
                    <a:ext uri="{9D8B030D-6E8A-4147-A177-3AD203B41FA5}">
                      <a16:colId xmlns:a16="http://schemas.microsoft.com/office/drawing/2014/main" val="3331094792"/>
                    </a:ext>
                  </a:extLst>
                </a:gridCol>
                <a:gridCol w="5521234">
                  <a:extLst>
                    <a:ext uri="{9D8B030D-6E8A-4147-A177-3AD203B41FA5}">
                      <a16:colId xmlns:a16="http://schemas.microsoft.com/office/drawing/2014/main" val="4112752204"/>
                    </a:ext>
                  </a:extLst>
                </a:gridCol>
                <a:gridCol w="2141854">
                  <a:extLst>
                    <a:ext uri="{9D8B030D-6E8A-4147-A177-3AD203B41FA5}">
                      <a16:colId xmlns:a16="http://schemas.microsoft.com/office/drawing/2014/main" val="2145195304"/>
                    </a:ext>
                  </a:extLst>
                </a:gridCol>
              </a:tblGrid>
              <a:tr h="370840">
                <a:tc>
                  <a:txBody>
                    <a:bodyPr/>
                    <a:lstStyle/>
                    <a:p>
                      <a:r>
                        <a:rPr lang="lt-LT" dirty="0" smtClean="0"/>
                        <a:t>Eil.nr.</a:t>
                      </a:r>
                      <a:endParaRPr lang="lt-LT" dirty="0"/>
                    </a:p>
                  </a:txBody>
                  <a:tcPr/>
                </a:tc>
                <a:tc>
                  <a:txBody>
                    <a:bodyPr/>
                    <a:lstStyle/>
                    <a:p>
                      <a:r>
                        <a:rPr lang="lt-LT" dirty="0" smtClean="0"/>
                        <a:t>Išlaidų pavadinimas</a:t>
                      </a:r>
                      <a:endParaRPr lang="lt-LT" dirty="0"/>
                    </a:p>
                  </a:txBody>
                  <a:tcPr/>
                </a:tc>
                <a:tc>
                  <a:txBody>
                    <a:bodyPr/>
                    <a:lstStyle/>
                    <a:p>
                      <a:r>
                        <a:rPr lang="lt-LT" dirty="0" smtClean="0"/>
                        <a:t>Suma</a:t>
                      </a:r>
                      <a:endParaRPr lang="lt-LT" dirty="0"/>
                    </a:p>
                  </a:txBody>
                  <a:tcPr/>
                </a:tc>
                <a:extLst>
                  <a:ext uri="{0D108BD9-81ED-4DB2-BD59-A6C34878D82A}">
                    <a16:rowId xmlns:a16="http://schemas.microsoft.com/office/drawing/2014/main" val="2758788401"/>
                  </a:ext>
                </a:extLst>
              </a:tr>
              <a:tr h="370840">
                <a:tc>
                  <a:txBody>
                    <a:bodyPr/>
                    <a:lstStyle/>
                    <a:p>
                      <a:r>
                        <a:rPr lang="lt-LT" dirty="0" smtClean="0"/>
                        <a:t>1.</a:t>
                      </a:r>
                      <a:endParaRPr lang="lt-LT" dirty="0"/>
                    </a:p>
                  </a:txBody>
                  <a:tcPr/>
                </a:tc>
                <a:tc>
                  <a:txBody>
                    <a:bodyPr/>
                    <a:lstStyle/>
                    <a:p>
                      <a:r>
                        <a:rPr lang="lt-LT" dirty="0" smtClean="0"/>
                        <a:t>Darbo užmokestis ir socialinis draudimas</a:t>
                      </a:r>
                      <a:endParaRPr lang="lt-LT" dirty="0"/>
                    </a:p>
                  </a:txBody>
                  <a:tcPr/>
                </a:tc>
                <a:tc>
                  <a:txBody>
                    <a:bodyPr/>
                    <a:lstStyle/>
                    <a:p>
                      <a:r>
                        <a:rPr lang="lt-LT" dirty="0" smtClean="0"/>
                        <a:t>266 500</a:t>
                      </a:r>
                      <a:endParaRPr lang="lt-LT" dirty="0"/>
                    </a:p>
                  </a:txBody>
                  <a:tcPr/>
                </a:tc>
                <a:extLst>
                  <a:ext uri="{0D108BD9-81ED-4DB2-BD59-A6C34878D82A}">
                    <a16:rowId xmlns:a16="http://schemas.microsoft.com/office/drawing/2014/main" val="80713968"/>
                  </a:ext>
                </a:extLst>
              </a:tr>
              <a:tr h="370840">
                <a:tc>
                  <a:txBody>
                    <a:bodyPr/>
                    <a:lstStyle/>
                    <a:p>
                      <a:r>
                        <a:rPr lang="lt-LT" dirty="0" smtClean="0"/>
                        <a:t>2.</a:t>
                      </a:r>
                      <a:endParaRPr lang="lt-LT" dirty="0"/>
                    </a:p>
                  </a:txBody>
                  <a:tcPr/>
                </a:tc>
                <a:tc>
                  <a:txBody>
                    <a:bodyPr/>
                    <a:lstStyle/>
                    <a:p>
                      <a:r>
                        <a:rPr lang="lt-LT" dirty="0" smtClean="0"/>
                        <a:t>Prekių ir paslaugų naudojimas (žaislai, literatūra,</a:t>
                      </a:r>
                      <a:r>
                        <a:rPr lang="lt-LT" baseline="0" dirty="0" smtClean="0"/>
                        <a:t> raštinės priemonės, interneto ryšys, kvalifikacijos kėlimas ir kt.)</a:t>
                      </a:r>
                      <a:endParaRPr lang="lt-LT" dirty="0"/>
                    </a:p>
                  </a:txBody>
                  <a:tcPr/>
                </a:tc>
                <a:tc>
                  <a:txBody>
                    <a:bodyPr/>
                    <a:lstStyle/>
                    <a:p>
                      <a:r>
                        <a:rPr lang="lt-LT" dirty="0" smtClean="0"/>
                        <a:t>8 900</a:t>
                      </a:r>
                      <a:endParaRPr lang="lt-LT" dirty="0"/>
                    </a:p>
                  </a:txBody>
                  <a:tcPr/>
                </a:tc>
                <a:extLst>
                  <a:ext uri="{0D108BD9-81ED-4DB2-BD59-A6C34878D82A}">
                    <a16:rowId xmlns:a16="http://schemas.microsoft.com/office/drawing/2014/main" val="2497414497"/>
                  </a:ext>
                </a:extLst>
              </a:tr>
            </a:tbl>
          </a:graphicData>
        </a:graphic>
      </p:graphicFrame>
    </p:spTree>
    <p:extLst>
      <p:ext uri="{BB962C8B-B14F-4D97-AF65-F5344CB8AC3E}">
        <p14:creationId xmlns:p14="http://schemas.microsoft.com/office/powerpoint/2010/main" val="134655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dirty="0" smtClean="0"/>
              <a:t/>
            </a:r>
            <a:br>
              <a:rPr lang="lt-LT" dirty="0" smtClean="0"/>
            </a:br>
            <a:r>
              <a:rPr lang="lt-LT" dirty="0" smtClean="0"/>
              <a:t>Tėvų </a:t>
            </a:r>
            <a:r>
              <a:rPr lang="lt-LT" dirty="0"/>
              <a:t>mokesčio </a:t>
            </a:r>
            <a:r>
              <a:rPr lang="lt-LT" dirty="0" smtClean="0"/>
              <a:t>lėšų išlaidos </a:t>
            </a:r>
            <a:r>
              <a:rPr lang="lt-LT" dirty="0"/>
              <a:t>108 300 </a:t>
            </a:r>
            <a:r>
              <a:rPr lang="lt-LT" dirty="0" err="1" smtClean="0"/>
              <a:t>eur</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153440158"/>
              </p:ext>
            </p:extLst>
          </p:nvPr>
        </p:nvGraphicFramePr>
        <p:xfrm>
          <a:off x="1061040" y="2796313"/>
          <a:ext cx="8596311" cy="1483360"/>
        </p:xfrm>
        <a:graphic>
          <a:graphicData uri="http://schemas.openxmlformats.org/drawingml/2006/table">
            <a:tbl>
              <a:tblPr firstRow="1" bandRow="1">
                <a:tableStyleId>{5C22544A-7EE6-4342-B048-85BDC9FD1C3A}</a:tableStyleId>
              </a:tblPr>
              <a:tblGrid>
                <a:gridCol w="1002891">
                  <a:extLst>
                    <a:ext uri="{9D8B030D-6E8A-4147-A177-3AD203B41FA5}">
                      <a16:colId xmlns:a16="http://schemas.microsoft.com/office/drawing/2014/main" val="4058579681"/>
                    </a:ext>
                  </a:extLst>
                </a:gridCol>
                <a:gridCol w="5347063">
                  <a:extLst>
                    <a:ext uri="{9D8B030D-6E8A-4147-A177-3AD203B41FA5}">
                      <a16:colId xmlns:a16="http://schemas.microsoft.com/office/drawing/2014/main" val="4223546650"/>
                    </a:ext>
                  </a:extLst>
                </a:gridCol>
                <a:gridCol w="2246357">
                  <a:extLst>
                    <a:ext uri="{9D8B030D-6E8A-4147-A177-3AD203B41FA5}">
                      <a16:colId xmlns:a16="http://schemas.microsoft.com/office/drawing/2014/main" val="4044373287"/>
                    </a:ext>
                  </a:extLst>
                </a:gridCol>
              </a:tblGrid>
              <a:tr h="370840">
                <a:tc>
                  <a:txBody>
                    <a:bodyPr/>
                    <a:lstStyle/>
                    <a:p>
                      <a:r>
                        <a:rPr lang="lt-LT" dirty="0" smtClean="0"/>
                        <a:t>Eil.nr.</a:t>
                      </a:r>
                      <a:endParaRPr lang="lt-LT" dirty="0"/>
                    </a:p>
                  </a:txBody>
                  <a:tcPr/>
                </a:tc>
                <a:tc>
                  <a:txBody>
                    <a:bodyPr/>
                    <a:lstStyle/>
                    <a:p>
                      <a:r>
                        <a:rPr lang="lt-LT" dirty="0" smtClean="0"/>
                        <a:t>Išlaidų pavadinimas</a:t>
                      </a:r>
                      <a:endParaRPr lang="lt-LT" dirty="0"/>
                    </a:p>
                  </a:txBody>
                  <a:tcPr/>
                </a:tc>
                <a:tc>
                  <a:txBody>
                    <a:bodyPr/>
                    <a:lstStyle/>
                    <a:p>
                      <a:r>
                        <a:rPr lang="lt-LT" dirty="0" smtClean="0"/>
                        <a:t>Suma </a:t>
                      </a:r>
                      <a:endParaRPr lang="lt-LT" dirty="0"/>
                    </a:p>
                  </a:txBody>
                  <a:tcPr/>
                </a:tc>
                <a:extLst>
                  <a:ext uri="{0D108BD9-81ED-4DB2-BD59-A6C34878D82A}">
                    <a16:rowId xmlns:a16="http://schemas.microsoft.com/office/drawing/2014/main" val="1835604740"/>
                  </a:ext>
                </a:extLst>
              </a:tr>
              <a:tr h="370840">
                <a:tc>
                  <a:txBody>
                    <a:bodyPr/>
                    <a:lstStyle/>
                    <a:p>
                      <a:r>
                        <a:rPr lang="lt-LT" dirty="0" smtClean="0"/>
                        <a:t>1. </a:t>
                      </a:r>
                      <a:endParaRPr lang="lt-LT" dirty="0"/>
                    </a:p>
                  </a:txBody>
                  <a:tcPr/>
                </a:tc>
                <a:tc>
                  <a:txBody>
                    <a:bodyPr/>
                    <a:lstStyle/>
                    <a:p>
                      <a:r>
                        <a:rPr lang="lt-LT" dirty="0" smtClean="0"/>
                        <a:t>Remonto darbai</a:t>
                      </a:r>
                      <a:endParaRPr lang="lt-LT" dirty="0"/>
                    </a:p>
                  </a:txBody>
                  <a:tcPr/>
                </a:tc>
                <a:tc>
                  <a:txBody>
                    <a:bodyPr/>
                    <a:lstStyle/>
                    <a:p>
                      <a:r>
                        <a:rPr lang="lt-LT" dirty="0" smtClean="0"/>
                        <a:t>16 172</a:t>
                      </a:r>
                      <a:endParaRPr lang="lt-LT" dirty="0"/>
                    </a:p>
                  </a:txBody>
                  <a:tcPr/>
                </a:tc>
                <a:extLst>
                  <a:ext uri="{0D108BD9-81ED-4DB2-BD59-A6C34878D82A}">
                    <a16:rowId xmlns:a16="http://schemas.microsoft.com/office/drawing/2014/main" val="2579118152"/>
                  </a:ext>
                </a:extLst>
              </a:tr>
              <a:tr h="370840">
                <a:tc>
                  <a:txBody>
                    <a:bodyPr/>
                    <a:lstStyle/>
                    <a:p>
                      <a:r>
                        <a:rPr lang="lt-LT" dirty="0" smtClean="0"/>
                        <a:t>2.</a:t>
                      </a:r>
                      <a:endParaRPr lang="lt-LT" dirty="0"/>
                    </a:p>
                  </a:txBody>
                  <a:tcPr/>
                </a:tc>
                <a:tc>
                  <a:txBody>
                    <a:bodyPr/>
                    <a:lstStyle/>
                    <a:p>
                      <a:r>
                        <a:rPr lang="lt-LT" dirty="0" smtClean="0"/>
                        <a:t>Mitybos išlaidos</a:t>
                      </a:r>
                      <a:endParaRPr lang="lt-LT" dirty="0"/>
                    </a:p>
                  </a:txBody>
                  <a:tcPr/>
                </a:tc>
                <a:tc>
                  <a:txBody>
                    <a:bodyPr/>
                    <a:lstStyle/>
                    <a:p>
                      <a:r>
                        <a:rPr lang="lt-LT" dirty="0" smtClean="0"/>
                        <a:t>58 900</a:t>
                      </a:r>
                      <a:endParaRPr lang="lt-LT" dirty="0"/>
                    </a:p>
                  </a:txBody>
                  <a:tcPr/>
                </a:tc>
                <a:extLst>
                  <a:ext uri="{0D108BD9-81ED-4DB2-BD59-A6C34878D82A}">
                    <a16:rowId xmlns:a16="http://schemas.microsoft.com/office/drawing/2014/main" val="58612479"/>
                  </a:ext>
                </a:extLst>
              </a:tr>
              <a:tr h="370840">
                <a:tc>
                  <a:txBody>
                    <a:bodyPr/>
                    <a:lstStyle/>
                    <a:p>
                      <a:r>
                        <a:rPr lang="lt-LT" dirty="0" smtClean="0"/>
                        <a:t>3.</a:t>
                      </a:r>
                      <a:endParaRPr lang="lt-LT" dirty="0"/>
                    </a:p>
                  </a:txBody>
                  <a:tcPr/>
                </a:tc>
                <a:tc>
                  <a:txBody>
                    <a:bodyPr/>
                    <a:lstStyle/>
                    <a:p>
                      <a:r>
                        <a:rPr lang="lt-LT" dirty="0" smtClean="0"/>
                        <a:t>Prekių ir paslaugų įsigijimo išlaidos</a:t>
                      </a:r>
                      <a:endParaRPr lang="lt-LT" dirty="0"/>
                    </a:p>
                  </a:txBody>
                  <a:tcPr/>
                </a:tc>
                <a:tc>
                  <a:txBody>
                    <a:bodyPr/>
                    <a:lstStyle/>
                    <a:p>
                      <a:r>
                        <a:rPr lang="lt-LT" dirty="0" smtClean="0"/>
                        <a:t>33 228</a:t>
                      </a:r>
                      <a:endParaRPr lang="lt-LT" dirty="0"/>
                    </a:p>
                  </a:txBody>
                  <a:tcPr/>
                </a:tc>
                <a:extLst>
                  <a:ext uri="{0D108BD9-81ED-4DB2-BD59-A6C34878D82A}">
                    <a16:rowId xmlns:a16="http://schemas.microsoft.com/office/drawing/2014/main" val="3651469245"/>
                  </a:ext>
                </a:extLst>
              </a:tr>
            </a:tbl>
          </a:graphicData>
        </a:graphic>
      </p:graphicFrame>
    </p:spTree>
    <p:extLst>
      <p:ext uri="{BB962C8B-B14F-4D97-AF65-F5344CB8AC3E}">
        <p14:creationId xmlns:p14="http://schemas.microsoft.com/office/powerpoint/2010/main" val="564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572831" y="-175382"/>
            <a:ext cx="8562460" cy="348343"/>
          </a:xfrm>
        </p:spPr>
        <p:txBody>
          <a:bodyPr>
            <a:normAutofit fontScale="90000"/>
          </a:bodyPr>
          <a:lstStyle/>
          <a:p>
            <a:pPr algn="ctr"/>
            <a:r>
              <a:rPr lang="lt-LT" dirty="0" smtClean="0"/>
              <a:t/>
            </a:r>
            <a:br>
              <a:rPr lang="lt-LT" dirty="0" smtClean="0"/>
            </a:br>
            <a:r>
              <a:rPr lang="lt-LT" dirty="0" smtClean="0"/>
              <a:t>Paramos </a:t>
            </a:r>
            <a:r>
              <a:rPr lang="lt-LT" dirty="0"/>
              <a:t>fondo lėšos </a:t>
            </a:r>
            <a:r>
              <a:rPr lang="lt-LT" dirty="0" smtClean="0"/>
              <a:t>1526,83</a:t>
            </a:r>
            <a:r>
              <a:rPr lang="lt-LT" b="1" dirty="0" smtClean="0"/>
              <a:t> </a:t>
            </a:r>
            <a:r>
              <a:rPr lang="lt-LT" dirty="0" err="1"/>
              <a:t>eur</a:t>
            </a:r>
            <a:r>
              <a:rPr lang="lt-LT" dirty="0"/>
              <a:t/>
            </a:r>
            <a:br>
              <a:rPr lang="lt-LT" dirty="0"/>
            </a:br>
            <a:r>
              <a:rPr lang="lt-LT" b="1" dirty="0"/>
              <a:t> </a:t>
            </a:r>
            <a:r>
              <a:rPr lang="lt-LT" dirty="0"/>
              <a:t/>
            </a:r>
            <a:br>
              <a:rPr lang="lt-LT" dirty="0"/>
            </a:br>
            <a:endParaRPr lang="lt-LT" dirty="0"/>
          </a:p>
        </p:txBody>
      </p:sp>
      <p:sp>
        <p:nvSpPr>
          <p:cNvPr id="3" name="Turinio vietos rezervavimo ženklas 2"/>
          <p:cNvSpPr>
            <a:spLocks noGrp="1"/>
          </p:cNvSpPr>
          <p:nvPr>
            <p:ph idx="1"/>
          </p:nvPr>
        </p:nvSpPr>
        <p:spPr>
          <a:xfrm>
            <a:off x="572831" y="888275"/>
            <a:ext cx="9015306" cy="4395442"/>
          </a:xfrm>
        </p:spPr>
        <p:txBody>
          <a:bodyPr/>
          <a:lstStyle/>
          <a:p>
            <a:pPr marL="0" indent="0">
              <a:buNone/>
            </a:pPr>
            <a:r>
              <a:rPr lang="lt-LT" b="1" dirty="0" smtClean="0"/>
              <a:t>	2020 </a:t>
            </a:r>
            <a:r>
              <a:rPr lang="lt-LT" b="1" dirty="0"/>
              <a:t>metų </a:t>
            </a:r>
            <a:r>
              <a:rPr lang="lt-LT" b="1" dirty="0" smtClean="0"/>
              <a:t>likutis 83,73 </a:t>
            </a:r>
            <a:r>
              <a:rPr lang="lt-LT" b="1" dirty="0" err="1"/>
              <a:t>Eur</a:t>
            </a:r>
            <a:r>
              <a:rPr lang="lt-LT" b="1" dirty="0"/>
              <a:t> </a:t>
            </a:r>
            <a:r>
              <a:rPr lang="lt-LT" b="1" dirty="0" smtClean="0"/>
              <a:t>2021 </a:t>
            </a:r>
            <a:r>
              <a:rPr lang="lt-LT" b="1" dirty="0"/>
              <a:t>metais surinkta </a:t>
            </a:r>
            <a:r>
              <a:rPr lang="lt-LT" b="1" dirty="0" smtClean="0"/>
              <a:t>1443,10 </a:t>
            </a:r>
            <a:r>
              <a:rPr lang="lt-LT" b="1" dirty="0" err="1"/>
              <a:t>Eur</a:t>
            </a:r>
            <a:endParaRPr lang="lt-LT" dirty="0"/>
          </a:p>
          <a:p>
            <a:pPr marL="0" indent="0" algn="ctr">
              <a:buNone/>
            </a:pPr>
            <a:r>
              <a:rPr lang="lt-LT" b="1" dirty="0" smtClean="0"/>
              <a:t>Viso:1526,83 </a:t>
            </a:r>
            <a:r>
              <a:rPr lang="lt-LT" b="1" dirty="0" err="1" smtClean="0"/>
              <a:t>Eur</a:t>
            </a:r>
            <a:endParaRPr lang="lt-LT" b="1" dirty="0" smtClean="0"/>
          </a:p>
        </p:txBody>
      </p:sp>
      <p:graphicFrame>
        <p:nvGraphicFramePr>
          <p:cNvPr id="4" name="Lentelė 3"/>
          <p:cNvGraphicFramePr>
            <a:graphicFrameLocks noGrp="1"/>
          </p:cNvGraphicFramePr>
          <p:nvPr>
            <p:extLst>
              <p:ext uri="{D42A27DB-BD31-4B8C-83A1-F6EECF244321}">
                <p14:modId xmlns:p14="http://schemas.microsoft.com/office/powerpoint/2010/main" val="2208931002"/>
              </p:ext>
            </p:extLst>
          </p:nvPr>
        </p:nvGraphicFramePr>
        <p:xfrm>
          <a:off x="1064153" y="1715589"/>
          <a:ext cx="8136537" cy="2619688"/>
        </p:xfrm>
        <a:graphic>
          <a:graphicData uri="http://schemas.openxmlformats.org/drawingml/2006/table">
            <a:tbl>
              <a:tblPr firstRow="1" bandRow="1">
                <a:tableStyleId>{5C22544A-7EE6-4342-B048-85BDC9FD1C3A}</a:tableStyleId>
              </a:tblPr>
              <a:tblGrid>
                <a:gridCol w="2712179">
                  <a:extLst>
                    <a:ext uri="{9D8B030D-6E8A-4147-A177-3AD203B41FA5}">
                      <a16:colId xmlns:a16="http://schemas.microsoft.com/office/drawing/2014/main" val="1302066074"/>
                    </a:ext>
                  </a:extLst>
                </a:gridCol>
                <a:gridCol w="2712179">
                  <a:extLst>
                    <a:ext uri="{9D8B030D-6E8A-4147-A177-3AD203B41FA5}">
                      <a16:colId xmlns:a16="http://schemas.microsoft.com/office/drawing/2014/main" val="2128378713"/>
                    </a:ext>
                  </a:extLst>
                </a:gridCol>
                <a:gridCol w="2712179">
                  <a:extLst>
                    <a:ext uri="{9D8B030D-6E8A-4147-A177-3AD203B41FA5}">
                      <a16:colId xmlns:a16="http://schemas.microsoft.com/office/drawing/2014/main" val="4164450557"/>
                    </a:ext>
                  </a:extLst>
                </a:gridCol>
              </a:tblGrid>
              <a:tr h="441562">
                <a:tc>
                  <a:txBody>
                    <a:bodyPr/>
                    <a:lstStyle/>
                    <a:p>
                      <a:r>
                        <a:rPr lang="lt-LT" dirty="0" smtClean="0"/>
                        <a:t>Eil. </a:t>
                      </a:r>
                      <a:r>
                        <a:rPr lang="lt-LT" dirty="0" err="1" smtClean="0"/>
                        <a:t>nr.</a:t>
                      </a:r>
                      <a:endParaRPr lang="lt-LT" dirty="0"/>
                    </a:p>
                  </a:txBody>
                  <a:tcPr/>
                </a:tc>
                <a:tc>
                  <a:txBody>
                    <a:bodyPr/>
                    <a:lstStyle/>
                    <a:p>
                      <a:r>
                        <a:rPr lang="lt-LT" dirty="0" smtClean="0"/>
                        <a:t>Išlaidų pavadinimas </a:t>
                      </a:r>
                      <a:endParaRPr lang="lt-LT" dirty="0"/>
                    </a:p>
                  </a:txBody>
                  <a:tcPr/>
                </a:tc>
                <a:tc>
                  <a:txBody>
                    <a:bodyPr/>
                    <a:lstStyle/>
                    <a:p>
                      <a:r>
                        <a:rPr lang="lt-LT" dirty="0" smtClean="0"/>
                        <a:t>Suma</a:t>
                      </a:r>
                      <a:endParaRPr lang="lt-LT" dirty="0"/>
                    </a:p>
                  </a:txBody>
                  <a:tcPr/>
                </a:tc>
                <a:extLst>
                  <a:ext uri="{0D108BD9-81ED-4DB2-BD59-A6C34878D82A}">
                    <a16:rowId xmlns:a16="http://schemas.microsoft.com/office/drawing/2014/main" val="3426692623"/>
                  </a:ext>
                </a:extLst>
              </a:tr>
              <a:tr h="441562">
                <a:tc>
                  <a:txBody>
                    <a:bodyPr/>
                    <a:lstStyle/>
                    <a:p>
                      <a:r>
                        <a:rPr lang="lt-LT" dirty="0" smtClean="0"/>
                        <a:t>1.</a:t>
                      </a:r>
                      <a:endParaRPr lang="lt-LT" dirty="0"/>
                    </a:p>
                  </a:txBody>
                  <a:tcPr/>
                </a:tc>
                <a:tc>
                  <a:txBody>
                    <a:bodyPr/>
                    <a:lstStyle/>
                    <a:p>
                      <a:r>
                        <a:rPr lang="lt-LT" sz="1800" kern="1200" dirty="0" smtClean="0">
                          <a:solidFill>
                            <a:schemeClr val="dk1"/>
                          </a:solidFill>
                          <a:effectLst/>
                          <a:latin typeface="+mn-lt"/>
                          <a:ea typeface="+mn-ea"/>
                          <a:cs typeface="+mn-cs"/>
                        </a:rPr>
                        <a:t>3 mobilūs oro kondicionieriai</a:t>
                      </a:r>
                      <a:endParaRPr lang="lt-LT" dirty="0"/>
                    </a:p>
                  </a:txBody>
                  <a:tcPr/>
                </a:tc>
                <a:tc>
                  <a:txBody>
                    <a:bodyPr/>
                    <a:lstStyle/>
                    <a:p>
                      <a:r>
                        <a:rPr lang="lt-LT" sz="1800" kern="1200" dirty="0" smtClean="0">
                          <a:solidFill>
                            <a:schemeClr val="dk1"/>
                          </a:solidFill>
                          <a:effectLst/>
                          <a:latin typeface="+mn-lt"/>
                          <a:ea typeface="+mn-ea"/>
                          <a:cs typeface="+mn-cs"/>
                        </a:rPr>
                        <a:t>1400</a:t>
                      </a:r>
                      <a:endParaRPr lang="lt-LT" dirty="0"/>
                    </a:p>
                  </a:txBody>
                  <a:tcPr/>
                </a:tc>
                <a:extLst>
                  <a:ext uri="{0D108BD9-81ED-4DB2-BD59-A6C34878D82A}">
                    <a16:rowId xmlns:a16="http://schemas.microsoft.com/office/drawing/2014/main" val="2718911548"/>
                  </a:ext>
                </a:extLst>
              </a:tr>
              <a:tr h="441562">
                <a:tc>
                  <a:txBody>
                    <a:bodyPr/>
                    <a:lstStyle/>
                    <a:p>
                      <a:r>
                        <a:rPr lang="lt-LT" dirty="0" smtClean="0"/>
                        <a:t>2.</a:t>
                      </a:r>
                      <a:endParaRPr lang="lt-LT" dirty="0"/>
                    </a:p>
                  </a:txBody>
                  <a:tcPr/>
                </a:tc>
                <a:tc>
                  <a:txBody>
                    <a:bodyPr/>
                    <a:lstStyle/>
                    <a:p>
                      <a:r>
                        <a:rPr lang="lt-LT" dirty="0" smtClean="0"/>
                        <a:t>mokesčiai</a:t>
                      </a:r>
                      <a:endParaRPr lang="lt-LT" dirty="0"/>
                    </a:p>
                  </a:txBody>
                  <a:tcPr/>
                </a:tc>
                <a:tc>
                  <a:txBody>
                    <a:bodyPr/>
                    <a:lstStyle/>
                    <a:p>
                      <a:r>
                        <a:rPr lang="lt-LT" dirty="0" smtClean="0"/>
                        <a:t>33</a:t>
                      </a:r>
                      <a:endParaRPr lang="lt-LT" dirty="0"/>
                    </a:p>
                  </a:txBody>
                  <a:tcPr/>
                </a:tc>
                <a:extLst>
                  <a:ext uri="{0D108BD9-81ED-4DB2-BD59-A6C34878D82A}">
                    <a16:rowId xmlns:a16="http://schemas.microsoft.com/office/drawing/2014/main" val="291922230"/>
                  </a:ext>
                </a:extLst>
              </a:tr>
              <a:tr h="166258">
                <a:tc>
                  <a:txBody>
                    <a:bodyPr/>
                    <a:lstStyle/>
                    <a:p>
                      <a:endParaRPr lang="lt-LT" sz="800" dirty="0"/>
                    </a:p>
                  </a:txBody>
                  <a:tcPr/>
                </a:tc>
                <a:tc>
                  <a:txBody>
                    <a:bodyPr/>
                    <a:lstStyle/>
                    <a:p>
                      <a:r>
                        <a:rPr lang="lt-LT" sz="800" dirty="0" smtClean="0"/>
                        <a:t> </a:t>
                      </a:r>
                      <a:endParaRPr lang="lt-LT" sz="800" dirty="0"/>
                    </a:p>
                  </a:txBody>
                  <a:tcPr/>
                </a:tc>
                <a:tc>
                  <a:txBody>
                    <a:bodyPr/>
                    <a:lstStyle/>
                    <a:p>
                      <a:r>
                        <a:rPr lang="lt-LT" sz="800" b="0" kern="1200" dirty="0" smtClean="0">
                          <a:solidFill>
                            <a:schemeClr val="dk1"/>
                          </a:solidFill>
                          <a:effectLst/>
                          <a:latin typeface="+mn-lt"/>
                          <a:ea typeface="+mn-ea"/>
                          <a:cs typeface="+mn-cs"/>
                        </a:rPr>
                        <a:t> </a:t>
                      </a:r>
                      <a:endParaRPr lang="lt-LT" sz="800" b="1" dirty="0"/>
                    </a:p>
                  </a:txBody>
                  <a:tcPr/>
                </a:tc>
                <a:extLst>
                  <a:ext uri="{0D108BD9-81ED-4DB2-BD59-A6C34878D82A}">
                    <a16:rowId xmlns:a16="http://schemas.microsoft.com/office/drawing/2014/main" val="1833668488"/>
                  </a:ext>
                </a:extLst>
              </a:tr>
              <a:tr h="441562">
                <a:tc>
                  <a:txBody>
                    <a:bodyPr/>
                    <a:lstStyle/>
                    <a:p>
                      <a:endParaRPr lang="lt-LT" dirty="0"/>
                    </a:p>
                  </a:txBody>
                  <a:tcPr/>
                </a:tc>
                <a:tc>
                  <a:txBody>
                    <a:bodyPr/>
                    <a:lstStyle/>
                    <a:p>
                      <a:r>
                        <a:rPr lang="lt-LT" dirty="0" smtClean="0"/>
                        <a:t>Viso:</a:t>
                      </a:r>
                      <a:endParaRPr lang="lt-LT" dirty="0"/>
                    </a:p>
                  </a:txBody>
                  <a:tcPr/>
                </a:tc>
                <a:tc>
                  <a:txBody>
                    <a:bodyPr/>
                    <a:lstStyle/>
                    <a:p>
                      <a:r>
                        <a:rPr lang="lt-LT" b="1" dirty="0" smtClean="0"/>
                        <a:t>1433</a:t>
                      </a:r>
                      <a:endParaRPr lang="lt-LT" b="1" dirty="0"/>
                    </a:p>
                  </a:txBody>
                  <a:tcPr/>
                </a:tc>
                <a:extLst>
                  <a:ext uri="{0D108BD9-81ED-4DB2-BD59-A6C34878D82A}">
                    <a16:rowId xmlns:a16="http://schemas.microsoft.com/office/drawing/2014/main" val="1645699749"/>
                  </a:ext>
                </a:extLst>
              </a:tr>
              <a:tr h="441562">
                <a:tc>
                  <a:txBody>
                    <a:bodyPr/>
                    <a:lstStyle/>
                    <a:p>
                      <a:endParaRPr lang="lt-LT" dirty="0"/>
                    </a:p>
                  </a:txBody>
                  <a:tcPr/>
                </a:tc>
                <a:tc>
                  <a:txBody>
                    <a:bodyPr/>
                    <a:lstStyle/>
                    <a:p>
                      <a:r>
                        <a:rPr lang="lt-LT" dirty="0" smtClean="0"/>
                        <a:t>Likutis:</a:t>
                      </a:r>
                      <a:endParaRPr lang="lt-LT" dirty="0"/>
                    </a:p>
                  </a:txBody>
                  <a:tcPr/>
                </a:tc>
                <a:tc>
                  <a:txBody>
                    <a:bodyPr/>
                    <a:lstStyle/>
                    <a:p>
                      <a:r>
                        <a:rPr lang="lt-LT" b="1" dirty="0" smtClean="0"/>
                        <a:t>93,83</a:t>
                      </a:r>
                      <a:endParaRPr lang="lt-LT" b="1" dirty="0"/>
                    </a:p>
                  </a:txBody>
                  <a:tcPr/>
                </a:tc>
                <a:extLst>
                  <a:ext uri="{0D108BD9-81ED-4DB2-BD59-A6C34878D82A}">
                    <a16:rowId xmlns:a16="http://schemas.microsoft.com/office/drawing/2014/main" val="2983891630"/>
                  </a:ext>
                </a:extLst>
              </a:tr>
            </a:tbl>
          </a:graphicData>
        </a:graphic>
      </p:graphicFrame>
    </p:spTree>
    <p:extLst>
      <p:ext uri="{BB962C8B-B14F-4D97-AF65-F5344CB8AC3E}">
        <p14:creationId xmlns:p14="http://schemas.microsoft.com/office/powerpoint/2010/main" val="3631762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t>Planai 2022 metams</a:t>
            </a:r>
            <a:endParaRPr lang="lt-LT" dirty="0"/>
          </a:p>
        </p:txBody>
      </p:sp>
      <p:sp>
        <p:nvSpPr>
          <p:cNvPr id="3" name="Turinio vietos rezervavimo ženklas 2"/>
          <p:cNvSpPr>
            <a:spLocks noGrp="1"/>
          </p:cNvSpPr>
          <p:nvPr>
            <p:ph idx="1"/>
          </p:nvPr>
        </p:nvSpPr>
        <p:spPr/>
        <p:txBody>
          <a:bodyPr/>
          <a:lstStyle/>
          <a:p>
            <a:pPr marL="0" indent="0">
              <a:buNone/>
            </a:pPr>
            <a:r>
              <a:rPr lang="lt-LT" dirty="0" smtClean="0"/>
              <a:t>      Planuojame:</a:t>
            </a:r>
          </a:p>
          <a:p>
            <a:r>
              <a:rPr lang="lt-LT" dirty="0"/>
              <a:t>1</a:t>
            </a:r>
            <a:r>
              <a:rPr lang="lt-LT" dirty="0" smtClean="0"/>
              <a:t>. papildyti naujomis priemonėmis sensorinį kambarį vaikams;</a:t>
            </a:r>
          </a:p>
          <a:p>
            <a:r>
              <a:rPr lang="lt-LT" dirty="0"/>
              <a:t>2</a:t>
            </a:r>
            <a:r>
              <a:rPr lang="lt-LT" dirty="0" smtClean="0"/>
              <a:t>. įrengti stovus dviračiams darželio teritorijoje;</a:t>
            </a:r>
          </a:p>
          <a:p>
            <a:r>
              <a:rPr lang="lt-LT" dirty="0" smtClean="0"/>
              <a:t> 3. papildyti vaikų ugdymo erdves </a:t>
            </a:r>
            <a:r>
              <a:rPr lang="lt-LT" dirty="0" err="1" smtClean="0"/>
              <a:t>inovatyviomis</a:t>
            </a:r>
            <a:r>
              <a:rPr lang="lt-LT" dirty="0" smtClean="0"/>
              <a:t> priemonėmis (tyrinėjimo ir eksperimentinė įranga, edukacinė mokymosi platforma);</a:t>
            </a:r>
          </a:p>
          <a:p>
            <a:r>
              <a:rPr lang="lt-LT" dirty="0" smtClean="0"/>
              <a:t>4. priešmokyklinėse grupėse įrengti interaktyvias darbo vietas.</a:t>
            </a:r>
          </a:p>
          <a:p>
            <a:endParaRPr lang="lt-LT" dirty="0"/>
          </a:p>
        </p:txBody>
      </p:sp>
    </p:spTree>
    <p:extLst>
      <p:ext uri="{BB962C8B-B14F-4D97-AF65-F5344CB8AC3E}">
        <p14:creationId xmlns:p14="http://schemas.microsoft.com/office/powerpoint/2010/main" val="168979189"/>
      </p:ext>
    </p:extLst>
  </p:cSld>
  <p:clrMapOvr>
    <a:masterClrMapping/>
  </p:clrMapOvr>
</p:sld>
</file>

<file path=ppt/theme/theme1.xml><?xml version="1.0" encoding="utf-8"?>
<a:theme xmlns:a="http://schemas.openxmlformats.org/drawingml/2006/main" name="Briaunota">
  <a:themeElements>
    <a:clrScheme name="Briauno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Briauno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auno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752</TotalTime>
  <Words>359</Words>
  <Application>Microsoft Office PowerPoint</Application>
  <PresentationFormat>Plačiaekranė</PresentationFormat>
  <Paragraphs>76</Paragraphs>
  <Slides>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8</vt:i4>
      </vt:variant>
    </vt:vector>
  </HeadingPairs>
  <TitlesOfParts>
    <vt:vector size="12" baseType="lpstr">
      <vt:lpstr>Arial</vt:lpstr>
      <vt:lpstr>Trebuchet MS</vt:lpstr>
      <vt:lpstr>Wingdings 3</vt:lpstr>
      <vt:lpstr>Briaunota</vt:lpstr>
      <vt:lpstr>Vilniaus lopšelis-darželis „Atžalėlės“</vt:lpstr>
      <vt:lpstr>2021 m. ūkinė veikla</vt:lpstr>
      <vt:lpstr>Gautos lėšos (įstaigos išlaikymui 2021-01-01 – 2021-12-31)</vt:lpstr>
      <vt:lpstr>Ugdymo aplinkos (savivaldybės lėšų) išlaidos  194 463 eur </vt:lpstr>
      <vt:lpstr> Mokinio krepšelio lėšų išlaidos 275 400eur </vt:lpstr>
      <vt:lpstr> Tėvų mokesčio lėšų išlaidos 108 300 eur</vt:lpstr>
      <vt:lpstr> Paramos fondo lėšos 1526,83 eur   </vt:lpstr>
      <vt:lpstr>Planai 2022 metams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Vilniaus lopšelis-darželis „Atžalėlės“</dc:title>
  <dc:creator>darzelis6</dc:creator>
  <cp:lastModifiedBy>darzelis6</cp:lastModifiedBy>
  <cp:revision>32</cp:revision>
  <cp:lastPrinted>2021-03-04T07:56:48Z</cp:lastPrinted>
  <dcterms:created xsi:type="dcterms:W3CDTF">2019-08-12T04:17:15Z</dcterms:created>
  <dcterms:modified xsi:type="dcterms:W3CDTF">2022-03-31T08:57:22Z</dcterms:modified>
</cp:coreProperties>
</file>